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36"/>
  </p:notesMasterIdLst>
  <p:handoutMasterIdLst>
    <p:handoutMasterId r:id="rId37"/>
  </p:handoutMasterIdLst>
  <p:sldIdLst>
    <p:sldId id="1983" r:id="rId8"/>
    <p:sldId id="1838" r:id="rId9"/>
    <p:sldId id="2041" r:id="rId10"/>
    <p:sldId id="2024" r:id="rId11"/>
    <p:sldId id="2026" r:id="rId12"/>
    <p:sldId id="2068" r:id="rId13"/>
    <p:sldId id="2070" r:id="rId14"/>
    <p:sldId id="2074" r:id="rId15"/>
    <p:sldId id="2071" r:id="rId16"/>
    <p:sldId id="2075" r:id="rId17"/>
    <p:sldId id="2076" r:id="rId18"/>
    <p:sldId id="2078" r:id="rId19"/>
    <p:sldId id="2079" r:id="rId20"/>
    <p:sldId id="2072" r:id="rId21"/>
    <p:sldId id="2081" r:id="rId22"/>
    <p:sldId id="2082" r:id="rId23"/>
    <p:sldId id="2083" r:id="rId24"/>
    <p:sldId id="2084" r:id="rId25"/>
    <p:sldId id="2085" r:id="rId26"/>
    <p:sldId id="2086" r:id="rId27"/>
    <p:sldId id="2087" r:id="rId28"/>
    <p:sldId id="2088" r:id="rId29"/>
    <p:sldId id="2089" r:id="rId30"/>
    <p:sldId id="2077" r:id="rId31"/>
    <p:sldId id="2073" r:id="rId32"/>
    <p:sldId id="2035" r:id="rId33"/>
    <p:sldId id="2067"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D9D9D9"/>
    <a:srgbClr val="05CCEC"/>
    <a:srgbClr val="D9FFBD"/>
    <a:srgbClr val="91D150"/>
    <a:srgbClr val="F2F2F2"/>
    <a:srgbClr val="FFB8B8"/>
    <a:srgbClr val="59595A"/>
    <a:srgbClr val="5DB5E8"/>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70934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35554"/>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268760"/>
            <a:ext cx="10963473" cy="5053686"/>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3635" y="1268760"/>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268760"/>
            <a:ext cx="5290949" cy="505368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8" name="标题 1">
            <a:extLst>
              <a:ext uri="{FF2B5EF4-FFF2-40B4-BE49-F238E27FC236}">
                <a16:creationId xmlns:a16="http://schemas.microsoft.com/office/drawing/2014/main" id="{DDC8929B-1F81-5043-819B-6677C7DD38D3}"/>
              </a:ext>
            </a:extLst>
          </p:cNvPr>
          <p:cNvSpPr>
            <a:spLocks noGrp="1"/>
          </p:cNvSpPr>
          <p:nvPr>
            <p:ph type="title"/>
          </p:nvPr>
        </p:nvSpPr>
        <p:spPr>
          <a:xfrm>
            <a:off x="623635" y="535554"/>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5" name="TextBox 2">
            <a:extLst>
              <a:ext uri="{FF2B5EF4-FFF2-40B4-BE49-F238E27FC236}">
                <a16:creationId xmlns:a16="http://schemas.microsoft.com/office/drawing/2014/main" id="{3BCFDA6C-EB55-554F-A433-14857DEB7F0F}"/>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46" name="TextBox 3">
            <a:extLst>
              <a:ext uri="{FF2B5EF4-FFF2-40B4-BE49-F238E27FC236}">
                <a16:creationId xmlns:a16="http://schemas.microsoft.com/office/drawing/2014/main" id="{EE6C5BE1-C7BF-B24B-BD3B-A5F94DB0B58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47" name="副标题 2">
            <a:extLst>
              <a:ext uri="{FF2B5EF4-FFF2-40B4-BE49-F238E27FC236}">
                <a16:creationId xmlns:a16="http://schemas.microsoft.com/office/drawing/2014/main" id="{E172B693-5F6D-864A-B223-BA61F51F705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48" name="图片 147">
            <a:extLst>
              <a:ext uri="{FF2B5EF4-FFF2-40B4-BE49-F238E27FC236}">
                <a16:creationId xmlns:a16="http://schemas.microsoft.com/office/drawing/2014/main" id="{77F02A51-82A7-C446-838A-5548431BAF2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9" name="TextBox 2">
            <a:extLst>
              <a:ext uri="{FF2B5EF4-FFF2-40B4-BE49-F238E27FC236}">
                <a16:creationId xmlns:a16="http://schemas.microsoft.com/office/drawing/2014/main" id="{BEB7BBA7-ADF8-C740-BA68-EB4E4138EAA6}"/>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1" name="TextBox 3">
            <a:extLst>
              <a:ext uri="{FF2B5EF4-FFF2-40B4-BE49-F238E27FC236}">
                <a16:creationId xmlns:a16="http://schemas.microsoft.com/office/drawing/2014/main" id="{51F01358-76A1-BA45-B4C2-2F44A53E6E97}"/>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2" name="副标题 2">
            <a:extLst>
              <a:ext uri="{FF2B5EF4-FFF2-40B4-BE49-F238E27FC236}">
                <a16:creationId xmlns:a16="http://schemas.microsoft.com/office/drawing/2014/main" id="{C27DED20-EF1B-CD46-A49B-AB86B514587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4" name="图片 83">
            <a:extLst>
              <a:ext uri="{FF2B5EF4-FFF2-40B4-BE49-F238E27FC236}">
                <a16:creationId xmlns:a16="http://schemas.microsoft.com/office/drawing/2014/main" id="{262F1A89-BD51-A842-94BC-6DB6414E65DF}"/>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150" name="TextBox 2">
            <a:extLst>
              <a:ext uri="{FF2B5EF4-FFF2-40B4-BE49-F238E27FC236}">
                <a16:creationId xmlns:a16="http://schemas.microsoft.com/office/drawing/2014/main" id="{8B991A5E-2597-5E47-9189-5F6831EF5564}"/>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51" name="TextBox 3">
            <a:extLst>
              <a:ext uri="{FF2B5EF4-FFF2-40B4-BE49-F238E27FC236}">
                <a16:creationId xmlns:a16="http://schemas.microsoft.com/office/drawing/2014/main" id="{A863924F-FF8C-9F47-8F30-48F4A4049101}"/>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52" name="副标题 2">
            <a:extLst>
              <a:ext uri="{FF2B5EF4-FFF2-40B4-BE49-F238E27FC236}">
                <a16:creationId xmlns:a16="http://schemas.microsoft.com/office/drawing/2014/main" id="{30CEE29B-2839-844D-A3A5-38DE3A0AB89D}"/>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153" name="图片 152">
            <a:extLst>
              <a:ext uri="{FF2B5EF4-FFF2-40B4-BE49-F238E27FC236}">
                <a16:creationId xmlns:a16="http://schemas.microsoft.com/office/drawing/2014/main" id="{43214568-1D81-8E4F-9960-DA88119D66C8}"/>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pic>
        <p:nvPicPr>
          <p:cNvPr id="80" name="图片 79">
            <a:extLst>
              <a:ext uri="{FF2B5EF4-FFF2-40B4-BE49-F238E27FC236}">
                <a16:creationId xmlns:a16="http://schemas.microsoft.com/office/drawing/2014/main" id="{D1DBFF3B-6827-D841-A4FA-326B88E93508}"/>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TextBox 2">
            <a:extLst>
              <a:ext uri="{FF2B5EF4-FFF2-40B4-BE49-F238E27FC236}">
                <a16:creationId xmlns:a16="http://schemas.microsoft.com/office/drawing/2014/main" id="{EBAEEBBC-8508-5343-A4D2-0BE033E8B3A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9" name="TextBox 3">
            <a:extLst>
              <a:ext uri="{FF2B5EF4-FFF2-40B4-BE49-F238E27FC236}">
                <a16:creationId xmlns:a16="http://schemas.microsoft.com/office/drawing/2014/main" id="{352C1D6A-6F2E-994F-8094-1E0090CFDC9A}"/>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Arial" panose="020B0604020202020204" pitchFamily="34" charset="0"/>
              <a:ea typeface="华文细黑" pitchFamily="2" charset="-122"/>
              <a:cs typeface="Arial" panose="020B0604020202020204" pitchFamily="34" charset="0"/>
            </a:endParaRPr>
          </a:p>
        </p:txBody>
      </p:sp>
      <p:sp>
        <p:nvSpPr>
          <p:cNvPr id="80" name="副标题 2">
            <a:extLst>
              <a:ext uri="{FF2B5EF4-FFF2-40B4-BE49-F238E27FC236}">
                <a16:creationId xmlns:a16="http://schemas.microsoft.com/office/drawing/2014/main" id="{971351FF-7901-B044-8ADE-D873DF823C88}"/>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tx1"/>
                </a:solidFill>
                <a:latin typeface="Futura Medium" panose="020B0602020204020303" pitchFamily="34" charset="-79"/>
                <a:ea typeface="+mj-ea"/>
                <a:cs typeface="Futura Medium" panose="020B0602020204020303" pitchFamily="34" charset="-79"/>
              </a:rPr>
              <a:t>zomi</a:t>
            </a:r>
          </a:p>
        </p:txBody>
      </p:sp>
      <p:pic>
        <p:nvPicPr>
          <p:cNvPr id="81" name="图片 80">
            <a:extLst>
              <a:ext uri="{FF2B5EF4-FFF2-40B4-BE49-F238E27FC236}">
                <a16:creationId xmlns:a16="http://schemas.microsoft.com/office/drawing/2014/main" id="{F2C6F737-DDFA-B94D-ADE5-028C2273FF33}"/>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TextBox 2">
            <a:extLst>
              <a:ext uri="{FF2B5EF4-FFF2-40B4-BE49-F238E27FC236}">
                <a16:creationId xmlns:a16="http://schemas.microsoft.com/office/drawing/2014/main" id="{FCD3FDD5-C6F2-8A4E-99D1-9C37D180CD8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3" name="TextBox 3">
            <a:extLst>
              <a:ext uri="{FF2B5EF4-FFF2-40B4-BE49-F238E27FC236}">
                <a16:creationId xmlns:a16="http://schemas.microsoft.com/office/drawing/2014/main" id="{6E534CF2-AD77-D847-AAE4-AD8038B89590}"/>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Arial" panose="020B0604020202020204" pitchFamily="34" charset="0"/>
              <a:ea typeface="华文细黑" pitchFamily="2" charset="-122"/>
              <a:cs typeface="Arial" panose="020B0604020202020204" pitchFamily="34" charset="0"/>
            </a:endParaRPr>
          </a:p>
        </p:txBody>
      </p:sp>
      <p:sp>
        <p:nvSpPr>
          <p:cNvPr id="84" name="副标题 2">
            <a:extLst>
              <a:ext uri="{FF2B5EF4-FFF2-40B4-BE49-F238E27FC236}">
                <a16:creationId xmlns:a16="http://schemas.microsoft.com/office/drawing/2014/main" id="{7C7839F9-CF41-E24D-9C32-3E42B4753C64}"/>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solidFill>
                <a:latin typeface="Futura Medium" panose="020B0602020204020303" pitchFamily="34" charset="-79"/>
                <a:ea typeface="+mj-ea"/>
                <a:cs typeface="Futura Medium" panose="020B0602020204020303" pitchFamily="34" charset="-79"/>
              </a:rPr>
              <a:t>zomi</a:t>
            </a:r>
          </a:p>
        </p:txBody>
      </p:sp>
      <p:pic>
        <p:nvPicPr>
          <p:cNvPr id="85" name="图片 84">
            <a:extLst>
              <a:ext uri="{FF2B5EF4-FFF2-40B4-BE49-F238E27FC236}">
                <a16:creationId xmlns:a16="http://schemas.microsoft.com/office/drawing/2014/main" id="{BA367034-DDC4-5A47-B609-5D851C138C1A}"/>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a:t>
            </a:r>
            <a:r>
              <a:rPr lang="zh-CN" altLang="en-US"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 </a:t>
            </a:r>
            <a:endPar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D4710E73-A22E-4C4B-A7F8-0C151EE14B19}"/>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5" name="TextBox 3">
            <a:extLst>
              <a:ext uri="{FF2B5EF4-FFF2-40B4-BE49-F238E27FC236}">
                <a16:creationId xmlns:a16="http://schemas.microsoft.com/office/drawing/2014/main" id="{B57F91F8-B407-C746-926B-9CC2204613C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6" name="副标题 2">
            <a:extLst>
              <a:ext uri="{FF2B5EF4-FFF2-40B4-BE49-F238E27FC236}">
                <a16:creationId xmlns:a16="http://schemas.microsoft.com/office/drawing/2014/main" id="{CA5BFA93-9360-E945-A9B9-7C4134754160}"/>
              </a:ext>
            </a:extLst>
          </p:cNvPr>
          <p:cNvSpPr txBox="1">
            <a:spLocks/>
          </p:cNvSpPr>
          <p:nvPr userDrawn="1"/>
        </p:nvSpPr>
        <p:spPr bwMode="auto">
          <a:xfrm>
            <a:off x="11210949" y="6421793"/>
            <a:ext cx="866902"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rPr>
              <a:t>zomi</a:t>
            </a:r>
          </a:p>
        </p:txBody>
      </p:sp>
      <p:pic>
        <p:nvPicPr>
          <p:cNvPr id="87" name="图片 86">
            <a:extLst>
              <a:ext uri="{FF2B5EF4-FFF2-40B4-BE49-F238E27FC236}">
                <a16:creationId xmlns:a16="http://schemas.microsoft.com/office/drawing/2014/main" id="{4908BE4B-E8B9-CC4B-8130-3A348EC16B1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1210949" y="6545584"/>
            <a:ext cx="144000" cy="144000"/>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8.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eet-china.com/news/202208100913.html" TargetMode="External"/><Relationship Id="rId2" Type="http://schemas.openxmlformats.org/officeDocument/2006/relationships/hyperlink" Target="https://zhuanlan.zhihu.com/p/551888300" TargetMode="External"/><Relationship Id="rId1" Type="http://schemas.openxmlformats.org/officeDocument/2006/relationships/slideLayout" Target="../slideLayouts/slideLayout5.xml"/><Relationship Id="rId6" Type="http://schemas.openxmlformats.org/officeDocument/2006/relationships/hyperlink" Target="https://www.zhihu.com/question/547728200" TargetMode="External"/><Relationship Id="rId5" Type="http://schemas.openxmlformats.org/officeDocument/2006/relationships/hyperlink" Target="https://www.geekpark.net/news/306540" TargetMode="External"/><Relationship Id="rId4" Type="http://schemas.openxmlformats.org/officeDocument/2006/relationships/hyperlink" Target="https://zhidx.com/p/341643.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7E02BA-B9E9-D14A-8EE1-1626AA13B19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0665"/>
            <a:ext cx="12196763" cy="679666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727652" y="4964432"/>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697781" y="1528461"/>
            <a:ext cx="8388932"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8800" dirty="0">
                <a:solidFill>
                  <a:schemeClr val="bg1"/>
                </a:solidFill>
              </a:rPr>
              <a:t>燧原科技</a:t>
            </a:r>
            <a:endParaRPr lang="en-US" altLang="zh-CN" sz="8800" dirty="0">
              <a:solidFill>
                <a:schemeClr val="bg1"/>
              </a:solidFill>
            </a:endParaRPr>
          </a:p>
        </p:txBody>
      </p:sp>
      <p:sp>
        <p:nvSpPr>
          <p:cNvPr id="10" name="副标题 2">
            <a:extLst>
              <a:ext uri="{FF2B5EF4-FFF2-40B4-BE49-F238E27FC236}">
                <a16:creationId xmlns:a16="http://schemas.microsoft.com/office/drawing/2014/main" id="{E56B4F6E-FECB-E343-9954-20CF1E642EC3}"/>
              </a:ext>
            </a:extLst>
          </p:cNvPr>
          <p:cNvSpPr>
            <a:spLocks noGrp="1"/>
          </p:cNvSpPr>
          <p:nvPr>
            <p:ph type="subTitle" idx="1"/>
          </p:nvPr>
        </p:nvSpPr>
        <p:spPr>
          <a:xfrm>
            <a:off x="1523897" y="3771580"/>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11" name="图片 10">
            <a:extLst>
              <a:ext uri="{FF2B5EF4-FFF2-40B4-BE49-F238E27FC236}">
                <a16:creationId xmlns:a16="http://schemas.microsoft.com/office/drawing/2014/main" id="{242D932B-D6DE-0C4E-B3BF-BDAD8A2A76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648" y="3771580"/>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2748DFD-231C-6645-B7DC-B8249D1E2AA1}"/>
              </a:ext>
            </a:extLst>
          </p:cNvPr>
          <p:cNvSpPr>
            <a:spLocks noGrp="1"/>
          </p:cNvSpPr>
          <p:nvPr>
            <p:ph type="title"/>
          </p:nvPr>
        </p:nvSpPr>
        <p:spPr/>
        <p:txBody>
          <a:bodyPr/>
          <a:lstStyle/>
          <a:p>
            <a:r>
              <a:rPr lang="zh-CN" altLang="en-US" dirty="0"/>
              <a:t>云端</a:t>
            </a:r>
            <a:r>
              <a:rPr lang="en-US" altLang="zh-CN" dirty="0"/>
              <a:t>AI</a:t>
            </a:r>
            <a:r>
              <a:rPr lang="zh-CN" altLang="en-US" dirty="0"/>
              <a:t>产品路线图</a:t>
            </a:r>
          </a:p>
        </p:txBody>
      </p:sp>
      <p:sp>
        <p:nvSpPr>
          <p:cNvPr id="11" name="矩形 10">
            <a:extLst>
              <a:ext uri="{FF2B5EF4-FFF2-40B4-BE49-F238E27FC236}">
                <a16:creationId xmlns:a16="http://schemas.microsoft.com/office/drawing/2014/main" id="{0D0DA1A5-2317-7643-B271-0DCACB16B167}"/>
              </a:ext>
            </a:extLst>
          </p:cNvPr>
          <p:cNvSpPr/>
          <p:nvPr/>
        </p:nvSpPr>
        <p:spPr>
          <a:xfrm>
            <a:off x="623635" y="1628800"/>
            <a:ext cx="1005403" cy="1077218"/>
          </a:xfrm>
          <a:prstGeom prst="rect">
            <a:avLst/>
          </a:prstGeom>
        </p:spPr>
        <p:txBody>
          <a:bodyPr wrap="none">
            <a:spAutoFit/>
          </a:bodyPr>
          <a:lstStyle/>
          <a:p>
            <a:r>
              <a:rPr lang="zh-CN" altLang="en-US" sz="3200" b="1" dirty="0">
                <a:solidFill>
                  <a:srgbClr val="374154"/>
                </a:solidFill>
                <a:latin typeface="+mj-ea"/>
                <a:ea typeface="+mj-ea"/>
              </a:rPr>
              <a:t>云端</a:t>
            </a:r>
            <a:endParaRPr lang="en-US" altLang="zh-CN" sz="3200" b="1" dirty="0">
              <a:solidFill>
                <a:srgbClr val="374154"/>
              </a:solidFill>
              <a:latin typeface="+mj-ea"/>
              <a:ea typeface="+mj-ea"/>
            </a:endParaRPr>
          </a:p>
          <a:p>
            <a:r>
              <a:rPr lang="zh-CN" altLang="en-US" sz="3200" b="1" dirty="0">
                <a:solidFill>
                  <a:srgbClr val="374154"/>
                </a:solidFill>
                <a:latin typeface="+mj-ea"/>
                <a:ea typeface="+mj-ea"/>
              </a:rPr>
              <a:t>训练</a:t>
            </a:r>
          </a:p>
        </p:txBody>
      </p:sp>
      <p:sp>
        <p:nvSpPr>
          <p:cNvPr id="12" name="矩形 11">
            <a:extLst>
              <a:ext uri="{FF2B5EF4-FFF2-40B4-BE49-F238E27FC236}">
                <a16:creationId xmlns:a16="http://schemas.microsoft.com/office/drawing/2014/main" id="{95EEBA27-A772-4748-9962-7BCC7BFBAD82}"/>
              </a:ext>
            </a:extLst>
          </p:cNvPr>
          <p:cNvSpPr/>
          <p:nvPr/>
        </p:nvSpPr>
        <p:spPr>
          <a:xfrm>
            <a:off x="624533" y="4944070"/>
            <a:ext cx="1005403" cy="1077218"/>
          </a:xfrm>
          <a:prstGeom prst="rect">
            <a:avLst/>
          </a:prstGeom>
        </p:spPr>
        <p:txBody>
          <a:bodyPr wrap="none">
            <a:spAutoFit/>
          </a:bodyPr>
          <a:lstStyle/>
          <a:p>
            <a:r>
              <a:rPr lang="zh-CN" altLang="en-US" sz="3200" b="1" dirty="0">
                <a:solidFill>
                  <a:srgbClr val="374154"/>
                </a:solidFill>
                <a:latin typeface="+mj-ea"/>
                <a:ea typeface="+mj-ea"/>
              </a:rPr>
              <a:t>云端</a:t>
            </a:r>
            <a:endParaRPr lang="en-US" altLang="zh-CN" sz="3200" b="1" dirty="0">
              <a:solidFill>
                <a:srgbClr val="374154"/>
              </a:solidFill>
              <a:latin typeface="+mj-ea"/>
              <a:ea typeface="+mj-ea"/>
            </a:endParaRPr>
          </a:p>
          <a:p>
            <a:r>
              <a:rPr lang="zh-CN" altLang="en-US" sz="3200" b="1" dirty="0">
                <a:solidFill>
                  <a:srgbClr val="374154"/>
                </a:solidFill>
                <a:latin typeface="+mj-ea"/>
                <a:ea typeface="+mj-ea"/>
              </a:rPr>
              <a:t>推理</a:t>
            </a:r>
          </a:p>
        </p:txBody>
      </p:sp>
      <p:sp>
        <p:nvSpPr>
          <p:cNvPr id="13" name="矩形 12">
            <a:extLst>
              <a:ext uri="{FF2B5EF4-FFF2-40B4-BE49-F238E27FC236}">
                <a16:creationId xmlns:a16="http://schemas.microsoft.com/office/drawing/2014/main" id="{47C4DAA7-97ED-4043-A917-9F8E9C268C12}"/>
              </a:ext>
            </a:extLst>
          </p:cNvPr>
          <p:cNvSpPr/>
          <p:nvPr/>
        </p:nvSpPr>
        <p:spPr>
          <a:xfrm>
            <a:off x="1777901" y="3068960"/>
            <a:ext cx="2472152"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板卡：云燧T10/T11</a:t>
            </a:r>
          </a:p>
        </p:txBody>
      </p:sp>
      <p:cxnSp>
        <p:nvCxnSpPr>
          <p:cNvPr id="14" name="直线箭头连接符 13">
            <a:extLst>
              <a:ext uri="{FF2B5EF4-FFF2-40B4-BE49-F238E27FC236}">
                <a16:creationId xmlns:a16="http://schemas.microsoft.com/office/drawing/2014/main" id="{61AC6715-E74A-B147-892E-714A0CE5BD77}"/>
              </a:ext>
            </a:extLst>
          </p:cNvPr>
          <p:cNvCxnSpPr>
            <a:cxnSpLocks/>
          </p:cNvCxnSpPr>
          <p:nvPr/>
        </p:nvCxnSpPr>
        <p:spPr bwMode="auto">
          <a:xfrm>
            <a:off x="623635" y="3756827"/>
            <a:ext cx="10657184" cy="0"/>
          </a:xfrm>
          <a:prstGeom prst="straightConnector1">
            <a:avLst/>
          </a:prstGeom>
          <a:noFill/>
          <a:ln w="57150" cap="flat" cmpd="sng" algn="ctr">
            <a:solidFill>
              <a:srgbClr val="C00000"/>
            </a:solidFill>
            <a:prstDash val="solid"/>
            <a:round/>
            <a:headEnd type="none" w="med" len="med"/>
            <a:tailEnd type="triangle"/>
          </a:ln>
          <a:effectLst/>
        </p:spPr>
      </p:cxnSp>
      <p:sp>
        <p:nvSpPr>
          <p:cNvPr id="8" name="矩形 7">
            <a:extLst>
              <a:ext uri="{FF2B5EF4-FFF2-40B4-BE49-F238E27FC236}">
                <a16:creationId xmlns:a16="http://schemas.microsoft.com/office/drawing/2014/main" id="{05F8F809-FFD2-8B40-B09F-29EE9A2236DC}"/>
              </a:ext>
            </a:extLst>
          </p:cNvPr>
          <p:cNvSpPr/>
          <p:nvPr/>
        </p:nvSpPr>
        <p:spPr>
          <a:xfrm>
            <a:off x="1887867" y="3964994"/>
            <a:ext cx="1907895" cy="400110"/>
          </a:xfrm>
          <a:prstGeom prst="rect">
            <a:avLst/>
          </a:prstGeom>
        </p:spPr>
        <p:txBody>
          <a:bodyPr wrap="none">
            <a:spAutoFit/>
          </a:bodyPr>
          <a:lstStyle/>
          <a:p>
            <a:r>
              <a:rPr lang="en-US" altLang="zh-CN" sz="2000" dirty="0">
                <a:latin typeface="Gill Sans MT" panose="020B0502020104020203" pitchFamily="34" charset="0"/>
              </a:rPr>
              <a:t>2019.09/2019.12</a:t>
            </a:r>
            <a:endParaRPr lang="zh-CN" altLang="en-US" sz="2000" dirty="0">
              <a:latin typeface="Gill Sans MT" panose="020B0502020104020203" pitchFamily="34" charset="0"/>
            </a:endParaRPr>
          </a:p>
        </p:txBody>
      </p:sp>
      <p:sp>
        <p:nvSpPr>
          <p:cNvPr id="16" name="椭圆 15">
            <a:extLst>
              <a:ext uri="{FF2B5EF4-FFF2-40B4-BE49-F238E27FC236}">
                <a16:creationId xmlns:a16="http://schemas.microsoft.com/office/drawing/2014/main" id="{0167B9D7-9807-184B-84E1-7FE6929D03E4}"/>
              </a:ext>
            </a:extLst>
          </p:cNvPr>
          <p:cNvSpPr/>
          <p:nvPr/>
        </p:nvSpPr>
        <p:spPr bwMode="auto">
          <a:xfrm>
            <a:off x="2690721" y="3605734"/>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A9001E5D-066D-D747-9C69-D7A9DFF830BB}"/>
              </a:ext>
            </a:extLst>
          </p:cNvPr>
          <p:cNvSpPr/>
          <p:nvPr/>
        </p:nvSpPr>
        <p:spPr bwMode="auto">
          <a:xfrm>
            <a:off x="5156250" y="3611470"/>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0" name="矩形 19">
            <a:extLst>
              <a:ext uri="{FF2B5EF4-FFF2-40B4-BE49-F238E27FC236}">
                <a16:creationId xmlns:a16="http://schemas.microsoft.com/office/drawing/2014/main" id="{15E299DD-BF7F-8140-A1F7-5142A1FCD071}"/>
              </a:ext>
            </a:extLst>
          </p:cNvPr>
          <p:cNvSpPr/>
          <p:nvPr/>
        </p:nvSpPr>
        <p:spPr>
          <a:xfrm>
            <a:off x="4802237" y="3964994"/>
            <a:ext cx="1010213" cy="400110"/>
          </a:xfrm>
          <a:prstGeom prst="rect">
            <a:avLst/>
          </a:prstGeom>
        </p:spPr>
        <p:txBody>
          <a:bodyPr wrap="none">
            <a:spAutoFit/>
          </a:bodyPr>
          <a:lstStyle/>
          <a:p>
            <a:r>
              <a:rPr lang="en-US" altLang="zh-CN" sz="2000" dirty="0">
                <a:latin typeface="Gill Sans MT" panose="020B0502020104020203" pitchFamily="34" charset="0"/>
              </a:rPr>
              <a:t>2020.12</a:t>
            </a:r>
            <a:endParaRPr lang="zh-CN" altLang="en-US" sz="2000" dirty="0">
              <a:latin typeface="Gill Sans MT" panose="020B0502020104020203" pitchFamily="34" charset="0"/>
            </a:endParaRPr>
          </a:p>
        </p:txBody>
      </p:sp>
      <p:sp>
        <p:nvSpPr>
          <p:cNvPr id="18" name="椭圆 17">
            <a:extLst>
              <a:ext uri="{FF2B5EF4-FFF2-40B4-BE49-F238E27FC236}">
                <a16:creationId xmlns:a16="http://schemas.microsoft.com/office/drawing/2014/main" id="{805756AE-5E0D-ED45-AE9C-B3BC473244A8}"/>
              </a:ext>
            </a:extLst>
          </p:cNvPr>
          <p:cNvSpPr/>
          <p:nvPr/>
        </p:nvSpPr>
        <p:spPr bwMode="auto">
          <a:xfrm>
            <a:off x="7748538" y="3618100"/>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1" name="矩形 20">
            <a:extLst>
              <a:ext uri="{FF2B5EF4-FFF2-40B4-BE49-F238E27FC236}">
                <a16:creationId xmlns:a16="http://schemas.microsoft.com/office/drawing/2014/main" id="{8985B406-8941-8E42-BA0E-6152B0D8FD0B}"/>
              </a:ext>
            </a:extLst>
          </p:cNvPr>
          <p:cNvSpPr/>
          <p:nvPr/>
        </p:nvSpPr>
        <p:spPr>
          <a:xfrm>
            <a:off x="7394525" y="3964994"/>
            <a:ext cx="1010213" cy="400110"/>
          </a:xfrm>
          <a:prstGeom prst="rect">
            <a:avLst/>
          </a:prstGeom>
        </p:spPr>
        <p:txBody>
          <a:bodyPr wrap="none">
            <a:spAutoFit/>
          </a:bodyPr>
          <a:lstStyle/>
          <a:p>
            <a:r>
              <a:rPr lang="en-US" altLang="zh-CN" sz="2000" dirty="0">
                <a:latin typeface="Gill Sans MT" panose="020B0502020104020203" pitchFamily="34" charset="0"/>
              </a:rPr>
              <a:t>2021.07</a:t>
            </a:r>
            <a:endParaRPr lang="zh-CN" altLang="en-US" sz="2000" dirty="0">
              <a:latin typeface="Gill Sans MT" panose="020B0502020104020203" pitchFamily="34" charset="0"/>
            </a:endParaRPr>
          </a:p>
        </p:txBody>
      </p:sp>
      <p:sp>
        <p:nvSpPr>
          <p:cNvPr id="19" name="椭圆 18">
            <a:extLst>
              <a:ext uri="{FF2B5EF4-FFF2-40B4-BE49-F238E27FC236}">
                <a16:creationId xmlns:a16="http://schemas.microsoft.com/office/drawing/2014/main" id="{2DE7E8D5-3D2B-BE46-88B6-C3C62F7B9F1F}"/>
              </a:ext>
            </a:extLst>
          </p:cNvPr>
          <p:cNvSpPr/>
          <p:nvPr/>
        </p:nvSpPr>
        <p:spPr bwMode="auto">
          <a:xfrm>
            <a:off x="10280433" y="3605734"/>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FE5B3DF3-7047-794B-87BB-75A25FC35942}"/>
              </a:ext>
            </a:extLst>
          </p:cNvPr>
          <p:cNvSpPr/>
          <p:nvPr/>
        </p:nvSpPr>
        <p:spPr>
          <a:xfrm>
            <a:off x="9926420" y="3964994"/>
            <a:ext cx="1010213" cy="400110"/>
          </a:xfrm>
          <a:prstGeom prst="rect">
            <a:avLst/>
          </a:prstGeom>
        </p:spPr>
        <p:txBody>
          <a:bodyPr wrap="none">
            <a:spAutoFit/>
          </a:bodyPr>
          <a:lstStyle/>
          <a:p>
            <a:r>
              <a:rPr lang="en-US" altLang="zh-CN" sz="2000" dirty="0">
                <a:latin typeface="Gill Sans MT" panose="020B0502020104020203" pitchFamily="34" charset="0"/>
              </a:rPr>
              <a:t>2021.12</a:t>
            </a:r>
            <a:endParaRPr lang="zh-CN" altLang="en-US" sz="2000" dirty="0">
              <a:latin typeface="Gill Sans MT" panose="020B0502020104020203" pitchFamily="34" charset="0"/>
            </a:endParaRPr>
          </a:p>
        </p:txBody>
      </p:sp>
      <p:pic>
        <p:nvPicPr>
          <p:cNvPr id="23" name="图片 22">
            <a:extLst>
              <a:ext uri="{FF2B5EF4-FFF2-40B4-BE49-F238E27FC236}">
                <a16:creationId xmlns:a16="http://schemas.microsoft.com/office/drawing/2014/main" id="{750F755E-44DD-F443-A18F-0FFCD7A06F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96025" y="1127646"/>
            <a:ext cx="1893463" cy="1901555"/>
          </a:xfrm>
          <a:prstGeom prst="rect">
            <a:avLst/>
          </a:prstGeom>
        </p:spPr>
      </p:pic>
      <p:pic>
        <p:nvPicPr>
          <p:cNvPr id="24" name="图片 23">
            <a:extLst>
              <a:ext uri="{FF2B5EF4-FFF2-40B4-BE49-F238E27FC236}">
                <a16:creationId xmlns:a16="http://schemas.microsoft.com/office/drawing/2014/main" id="{C2F8EAAF-0E2D-514B-B665-D6E0E0E6602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89990" y="1145971"/>
            <a:ext cx="1800000" cy="1896161"/>
          </a:xfrm>
          <a:prstGeom prst="rect">
            <a:avLst/>
          </a:prstGeom>
        </p:spPr>
      </p:pic>
      <p:pic>
        <p:nvPicPr>
          <p:cNvPr id="25" name="图片 24">
            <a:extLst>
              <a:ext uri="{FF2B5EF4-FFF2-40B4-BE49-F238E27FC236}">
                <a16:creationId xmlns:a16="http://schemas.microsoft.com/office/drawing/2014/main" id="{51DCED44-7213-754F-A4E0-D63A77AFF7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16258" y="1132935"/>
            <a:ext cx="1947004" cy="1903489"/>
          </a:xfrm>
          <a:prstGeom prst="rect">
            <a:avLst/>
          </a:prstGeom>
        </p:spPr>
      </p:pic>
      <p:pic>
        <p:nvPicPr>
          <p:cNvPr id="26" name="图片 25">
            <a:extLst>
              <a:ext uri="{FF2B5EF4-FFF2-40B4-BE49-F238E27FC236}">
                <a16:creationId xmlns:a16="http://schemas.microsoft.com/office/drawing/2014/main" id="{5D00250D-806E-6449-B540-5AF016F9CC0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778"/>
          <a:stretch/>
        </p:blipFill>
        <p:spPr>
          <a:xfrm>
            <a:off x="8989989" y="1124744"/>
            <a:ext cx="2004935" cy="1938615"/>
          </a:xfrm>
          <a:prstGeom prst="rect">
            <a:avLst/>
          </a:prstGeom>
        </p:spPr>
      </p:pic>
      <p:sp>
        <p:nvSpPr>
          <p:cNvPr id="31" name="矩形 30">
            <a:extLst>
              <a:ext uri="{FF2B5EF4-FFF2-40B4-BE49-F238E27FC236}">
                <a16:creationId xmlns:a16="http://schemas.microsoft.com/office/drawing/2014/main" id="{2323635F-C4FC-D44C-995B-B161DE46F971}"/>
              </a:ext>
            </a:extLst>
          </p:cNvPr>
          <p:cNvSpPr/>
          <p:nvPr/>
        </p:nvSpPr>
        <p:spPr>
          <a:xfrm>
            <a:off x="6818461" y="3068960"/>
            <a:ext cx="2472152"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板卡：云燧T</a:t>
            </a:r>
            <a:r>
              <a:rPr lang="en-US" altLang="zh-CN" sz="2000" b="1" dirty="0">
                <a:solidFill>
                  <a:srgbClr val="374154"/>
                </a:solidFill>
                <a:latin typeface="Gill Sans MT" panose="020B0502020104020203" pitchFamily="34" charset="0"/>
                <a:ea typeface="Microsoft YaHei" panose="020B0503020204020204" pitchFamily="34" charset="-122"/>
              </a:rPr>
              <a:t>2</a:t>
            </a:r>
            <a:r>
              <a:rPr lang="zh-CN" altLang="en-US" sz="2000" b="1" dirty="0">
                <a:solidFill>
                  <a:srgbClr val="374154"/>
                </a:solidFill>
                <a:latin typeface="Gill Sans MT" panose="020B0502020104020203" pitchFamily="34" charset="0"/>
                <a:ea typeface="Microsoft YaHei" panose="020B0503020204020204" pitchFamily="34" charset="-122"/>
              </a:rPr>
              <a:t>0/T</a:t>
            </a:r>
            <a:r>
              <a:rPr lang="en-US" altLang="zh-CN" sz="2000" b="1" dirty="0">
                <a:solidFill>
                  <a:srgbClr val="374154"/>
                </a:solidFill>
                <a:latin typeface="Gill Sans MT" panose="020B0502020104020203" pitchFamily="34" charset="0"/>
                <a:ea typeface="Microsoft YaHei" panose="020B0503020204020204" pitchFamily="34" charset="-122"/>
              </a:rPr>
              <a:t>2</a:t>
            </a:r>
            <a:r>
              <a:rPr lang="zh-CN" altLang="en-US" sz="2000" b="1" dirty="0">
                <a:solidFill>
                  <a:srgbClr val="374154"/>
                </a:solidFill>
                <a:latin typeface="Gill Sans MT" panose="020B0502020104020203" pitchFamily="34" charset="0"/>
                <a:ea typeface="Microsoft YaHei" panose="020B0503020204020204" pitchFamily="34" charset="-122"/>
              </a:rPr>
              <a:t>1</a:t>
            </a:r>
          </a:p>
        </p:txBody>
      </p:sp>
      <p:sp>
        <p:nvSpPr>
          <p:cNvPr id="32" name="矩形 31">
            <a:extLst>
              <a:ext uri="{FF2B5EF4-FFF2-40B4-BE49-F238E27FC236}">
                <a16:creationId xmlns:a16="http://schemas.microsoft.com/office/drawing/2014/main" id="{ADBB9BA6-AA72-2A43-9E25-796F12FEC12B}"/>
              </a:ext>
            </a:extLst>
          </p:cNvPr>
          <p:cNvSpPr/>
          <p:nvPr/>
        </p:nvSpPr>
        <p:spPr>
          <a:xfrm>
            <a:off x="4352263" y="4329100"/>
            <a:ext cx="1818126"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a:t>
            </a:r>
            <a:r>
              <a:rPr lang="en-US" altLang="zh-CN" sz="2000" b="1" dirty="0">
                <a:solidFill>
                  <a:srgbClr val="374154"/>
                </a:solidFill>
                <a:latin typeface="Gill Sans MT" panose="020B0502020104020203" pitchFamily="34" charset="0"/>
                <a:ea typeface="Microsoft YaHei" panose="020B0503020204020204" pitchFamily="34" charset="-122"/>
              </a:rPr>
              <a:t>i10</a:t>
            </a:r>
            <a:endParaRPr lang="zh-CN" altLang="en-US" sz="2000" b="1" dirty="0">
              <a:solidFill>
                <a:srgbClr val="374154"/>
              </a:solidFill>
              <a:latin typeface="Gill Sans MT" panose="020B0502020104020203" pitchFamily="34" charset="0"/>
              <a:ea typeface="Microsoft YaHei" panose="020B0503020204020204" pitchFamily="34" charset="-122"/>
            </a:endParaRPr>
          </a:p>
        </p:txBody>
      </p:sp>
      <p:sp>
        <p:nvSpPr>
          <p:cNvPr id="33" name="矩形 32">
            <a:extLst>
              <a:ext uri="{FF2B5EF4-FFF2-40B4-BE49-F238E27FC236}">
                <a16:creationId xmlns:a16="http://schemas.microsoft.com/office/drawing/2014/main" id="{3A41B13A-5B48-D74F-9B40-080AC3C5EB7E}"/>
              </a:ext>
            </a:extLst>
          </p:cNvPr>
          <p:cNvSpPr/>
          <p:nvPr/>
        </p:nvSpPr>
        <p:spPr>
          <a:xfrm>
            <a:off x="9626773" y="4329100"/>
            <a:ext cx="1818126" cy="400110"/>
          </a:xfrm>
          <a:prstGeom prst="rect">
            <a:avLst/>
          </a:prstGeom>
        </p:spPr>
        <p:txBody>
          <a:bodyPr wrap="none">
            <a:spAutoFit/>
          </a:bodyPr>
          <a:lstStyle/>
          <a:p>
            <a:r>
              <a:rPr lang="zh-CN" altLang="en-US" sz="2000" b="1" dirty="0">
                <a:solidFill>
                  <a:srgbClr val="374154"/>
                </a:solidFill>
                <a:latin typeface="Gill Sans MT" panose="020B0502020104020203" pitchFamily="34" charset="0"/>
                <a:ea typeface="Microsoft YaHei" panose="020B0503020204020204" pitchFamily="34" charset="-122"/>
              </a:rPr>
              <a:t>板卡：云燧</a:t>
            </a:r>
            <a:r>
              <a:rPr lang="en-US" altLang="zh-CN" sz="2000" b="1" dirty="0">
                <a:solidFill>
                  <a:srgbClr val="374154"/>
                </a:solidFill>
                <a:latin typeface="Gill Sans MT" panose="020B0502020104020203" pitchFamily="34" charset="0"/>
                <a:ea typeface="Microsoft YaHei" panose="020B0503020204020204" pitchFamily="34" charset="-122"/>
              </a:rPr>
              <a:t>i20</a:t>
            </a:r>
            <a:endParaRPr lang="zh-CN" altLang="en-US" sz="2000" b="1" dirty="0">
              <a:solidFill>
                <a:srgbClr val="374154"/>
              </a:solidFill>
              <a:latin typeface="Gill Sans MT" panose="020B0502020104020203" pitchFamily="34" charset="0"/>
              <a:ea typeface="Microsoft YaHei" panose="020B0503020204020204" pitchFamily="34" charset="-122"/>
            </a:endParaRPr>
          </a:p>
        </p:txBody>
      </p:sp>
      <p:pic>
        <p:nvPicPr>
          <p:cNvPr id="34" name="图片 33">
            <a:extLst>
              <a:ext uri="{FF2B5EF4-FFF2-40B4-BE49-F238E27FC236}">
                <a16:creationId xmlns:a16="http://schemas.microsoft.com/office/drawing/2014/main" id="{7C2F8486-0835-034B-ABC0-CDC5E708B92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399845" y="4751033"/>
            <a:ext cx="1722962" cy="1725806"/>
          </a:xfrm>
          <a:prstGeom prst="rect">
            <a:avLst/>
          </a:prstGeom>
        </p:spPr>
      </p:pic>
      <p:pic>
        <p:nvPicPr>
          <p:cNvPr id="35" name="图片 34">
            <a:extLst>
              <a:ext uri="{FF2B5EF4-FFF2-40B4-BE49-F238E27FC236}">
                <a16:creationId xmlns:a16="http://schemas.microsoft.com/office/drawing/2014/main" id="{C645788D-D3BD-F24D-86DA-39B98B5997E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673557" y="4725144"/>
            <a:ext cx="1593666" cy="1725806"/>
          </a:xfrm>
          <a:prstGeom prst="rect">
            <a:avLst/>
          </a:prstGeom>
        </p:spPr>
      </p:pic>
    </p:spTree>
    <p:extLst>
      <p:ext uri="{BB962C8B-B14F-4D97-AF65-F5344CB8AC3E}">
        <p14:creationId xmlns:p14="http://schemas.microsoft.com/office/powerpoint/2010/main" val="232689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2748DFD-231C-6645-B7DC-B8249D1E2AA1}"/>
              </a:ext>
            </a:extLst>
          </p:cNvPr>
          <p:cNvSpPr>
            <a:spLocks noGrp="1"/>
          </p:cNvSpPr>
          <p:nvPr>
            <p:ph type="title"/>
          </p:nvPr>
        </p:nvSpPr>
        <p:spPr/>
        <p:txBody>
          <a:bodyPr/>
          <a:lstStyle/>
          <a:p>
            <a:r>
              <a:rPr lang="zh-CN" altLang="en-US" dirty="0"/>
              <a:t>产品矩阵</a:t>
            </a:r>
          </a:p>
        </p:txBody>
      </p:sp>
      <p:sp>
        <p:nvSpPr>
          <p:cNvPr id="2" name="内容占位符 1">
            <a:extLst>
              <a:ext uri="{FF2B5EF4-FFF2-40B4-BE49-F238E27FC236}">
                <a16:creationId xmlns:a16="http://schemas.microsoft.com/office/drawing/2014/main" id="{303D08A1-2FDE-DD49-A12E-3ACBD65D328B}"/>
              </a:ext>
            </a:extLst>
          </p:cNvPr>
          <p:cNvSpPr>
            <a:spLocks noGrp="1"/>
          </p:cNvSpPr>
          <p:nvPr>
            <p:ph sz="half" idx="1"/>
          </p:nvPr>
        </p:nvSpPr>
        <p:spPr>
          <a:xfrm>
            <a:off x="6602437" y="1268760"/>
            <a:ext cx="5184576" cy="5053686"/>
          </a:xfrm>
        </p:spPr>
        <p:txBody>
          <a:bodyPr anchor="ctr"/>
          <a:lstStyle/>
          <a:p>
            <a:pPr marL="457200" indent="-457200">
              <a:buFont typeface="+mj-lt"/>
              <a:buAutoNum type="arabicPeriod"/>
            </a:pPr>
            <a:r>
              <a:rPr lang="zh-CN" altLang="en-US" b="1" dirty="0"/>
              <a:t>封装：</a:t>
            </a:r>
            <a:r>
              <a:rPr lang="zh-CN" altLang="en-US" dirty="0"/>
              <a:t>中国最大的计算芯片</a:t>
            </a:r>
            <a:endParaRPr lang="en-US" altLang="zh-CN" dirty="0"/>
          </a:p>
          <a:p>
            <a:pPr marL="457200" indent="-457200">
              <a:buFont typeface="+mj-lt"/>
              <a:buAutoNum type="arabicPeriod"/>
            </a:pPr>
            <a:r>
              <a:rPr lang="zh-CN" altLang="en-US" b="1" dirty="0"/>
              <a:t>计算：</a:t>
            </a:r>
            <a:r>
              <a:rPr lang="en-US" altLang="zh-CN" dirty="0"/>
              <a:t>TF32</a:t>
            </a:r>
            <a:r>
              <a:rPr lang="zh-CN" altLang="en-US" dirty="0"/>
              <a:t>精度峰值算力</a:t>
            </a:r>
            <a:r>
              <a:rPr lang="en-US" altLang="zh-CN" dirty="0"/>
              <a:t>160TFLOPS</a:t>
            </a:r>
          </a:p>
          <a:p>
            <a:pPr marL="457200" indent="-457200">
              <a:buFont typeface="+mj-lt"/>
              <a:buAutoNum type="arabicPeriod"/>
            </a:pPr>
            <a:r>
              <a:rPr lang="zh-CN" altLang="en-US" b="1" dirty="0"/>
              <a:t>数据：</a:t>
            </a:r>
            <a:r>
              <a:rPr lang="zh-CN" altLang="en-US" dirty="0"/>
              <a:t>植入完全可编程的数据流</a:t>
            </a:r>
            <a:endParaRPr lang="en-US" altLang="zh-CN" dirty="0"/>
          </a:p>
          <a:p>
            <a:pPr marL="457200" indent="-457200">
              <a:buFont typeface="+mj-lt"/>
              <a:buAutoNum type="arabicPeriod"/>
            </a:pPr>
            <a:r>
              <a:rPr lang="zh-CN" altLang="en-US" b="1" dirty="0"/>
              <a:t>存储：</a:t>
            </a:r>
            <a:r>
              <a:rPr lang="zh-CN" altLang="en-US" dirty="0"/>
              <a:t>率先支持</a:t>
            </a:r>
            <a:r>
              <a:rPr lang="en-US" altLang="zh-CN" dirty="0"/>
              <a:t>HBM2E</a:t>
            </a:r>
            <a:r>
              <a:rPr lang="zh-CN" altLang="en-US" dirty="0"/>
              <a:t>先进存储</a:t>
            </a:r>
            <a:endParaRPr lang="en-US" altLang="zh-CN" dirty="0"/>
          </a:p>
          <a:p>
            <a:pPr marL="457200" indent="-457200">
              <a:buFont typeface="+mj-lt"/>
              <a:buAutoNum type="arabicPeriod"/>
            </a:pPr>
            <a:r>
              <a:rPr lang="zh-CN" altLang="en-US" b="1" dirty="0"/>
              <a:t>互联：</a:t>
            </a:r>
            <a:r>
              <a:rPr lang="zh-CN" altLang="en-US" dirty="0"/>
              <a:t>高速互联支撑算力扩展</a:t>
            </a:r>
          </a:p>
        </p:txBody>
      </p:sp>
      <p:pic>
        <p:nvPicPr>
          <p:cNvPr id="27" name="图片 26">
            <a:extLst>
              <a:ext uri="{FF2B5EF4-FFF2-40B4-BE49-F238E27FC236}">
                <a16:creationId xmlns:a16="http://schemas.microsoft.com/office/drawing/2014/main" id="{738DEE44-313D-6146-BE3D-17DD155204CD}"/>
              </a:ext>
            </a:extLst>
          </p:cNvPr>
          <p:cNvPicPr>
            <a:picLocks noChangeAspect="1"/>
          </p:cNvPicPr>
          <p:nvPr/>
        </p:nvPicPr>
        <p:blipFill>
          <a:blip r:embed="rId2"/>
          <a:stretch>
            <a:fillRect/>
          </a:stretch>
        </p:blipFill>
        <p:spPr>
          <a:xfrm>
            <a:off x="632763" y="1124744"/>
            <a:ext cx="5472608" cy="5341265"/>
          </a:xfrm>
          <a:prstGeom prst="rect">
            <a:avLst/>
          </a:prstGeom>
        </p:spPr>
      </p:pic>
    </p:spTree>
    <p:extLst>
      <p:ext uri="{BB962C8B-B14F-4D97-AF65-F5344CB8AC3E}">
        <p14:creationId xmlns:p14="http://schemas.microsoft.com/office/powerpoint/2010/main" val="1367910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08948A-4377-7844-8E75-BE737A0F8477}"/>
              </a:ext>
            </a:extLst>
          </p:cNvPr>
          <p:cNvSpPr>
            <a:spLocks noGrp="1"/>
          </p:cNvSpPr>
          <p:nvPr>
            <p:ph type="title"/>
          </p:nvPr>
        </p:nvSpPr>
        <p:spPr/>
        <p:txBody>
          <a:bodyPr/>
          <a:lstStyle/>
          <a:p>
            <a:r>
              <a:rPr kumimoji="1" lang="en-US" altLang="zh-CN" dirty="0"/>
              <a:t>i20 </a:t>
            </a:r>
            <a:r>
              <a:rPr kumimoji="1" lang="zh-CN" altLang="en-US" dirty="0"/>
              <a:t>云端推理产品</a:t>
            </a:r>
          </a:p>
        </p:txBody>
      </p:sp>
      <p:graphicFrame>
        <p:nvGraphicFramePr>
          <p:cNvPr id="5" name="表格 4">
            <a:extLst>
              <a:ext uri="{FF2B5EF4-FFF2-40B4-BE49-F238E27FC236}">
                <a16:creationId xmlns:a16="http://schemas.microsoft.com/office/drawing/2014/main" id="{42D48271-0FA9-DE43-B5A3-65FA1B833130}"/>
              </a:ext>
            </a:extLst>
          </p:cNvPr>
          <p:cNvGraphicFramePr>
            <a:graphicFrameLocks noGrp="1"/>
          </p:cNvGraphicFramePr>
          <p:nvPr>
            <p:extLst>
              <p:ext uri="{D42A27DB-BD31-4B8C-83A1-F6EECF244321}">
                <p14:modId xmlns:p14="http://schemas.microsoft.com/office/powerpoint/2010/main" val="3893197333"/>
              </p:ext>
            </p:extLst>
          </p:nvPr>
        </p:nvGraphicFramePr>
        <p:xfrm>
          <a:off x="652881" y="1282878"/>
          <a:ext cx="8181804" cy="4906799"/>
        </p:xfrm>
        <a:graphic>
          <a:graphicData uri="http://schemas.openxmlformats.org/drawingml/2006/table">
            <a:tbl>
              <a:tblPr firstRow="1" bandRow="1">
                <a:tableStyleId>{5940675A-B579-460E-94D1-54222C63F5DA}</a:tableStyleId>
              </a:tblPr>
              <a:tblGrid>
                <a:gridCol w="1989116">
                  <a:extLst>
                    <a:ext uri="{9D8B030D-6E8A-4147-A177-3AD203B41FA5}">
                      <a16:colId xmlns:a16="http://schemas.microsoft.com/office/drawing/2014/main" val="2461233288"/>
                    </a:ext>
                  </a:extLst>
                </a:gridCol>
                <a:gridCol w="1548172">
                  <a:extLst>
                    <a:ext uri="{9D8B030D-6E8A-4147-A177-3AD203B41FA5}">
                      <a16:colId xmlns:a16="http://schemas.microsoft.com/office/drawing/2014/main" val="3936883861"/>
                    </a:ext>
                  </a:extLst>
                </a:gridCol>
                <a:gridCol w="1548172">
                  <a:extLst>
                    <a:ext uri="{9D8B030D-6E8A-4147-A177-3AD203B41FA5}">
                      <a16:colId xmlns:a16="http://schemas.microsoft.com/office/drawing/2014/main" val="451186913"/>
                    </a:ext>
                  </a:extLst>
                </a:gridCol>
                <a:gridCol w="1548172">
                  <a:extLst>
                    <a:ext uri="{9D8B030D-6E8A-4147-A177-3AD203B41FA5}">
                      <a16:colId xmlns:a16="http://schemas.microsoft.com/office/drawing/2014/main" val="609110199"/>
                    </a:ext>
                  </a:extLst>
                </a:gridCol>
                <a:gridCol w="1548172">
                  <a:extLst>
                    <a:ext uri="{9D8B030D-6E8A-4147-A177-3AD203B41FA5}">
                      <a16:colId xmlns:a16="http://schemas.microsoft.com/office/drawing/2014/main" val="2501910999"/>
                    </a:ext>
                  </a:extLst>
                </a:gridCol>
              </a:tblGrid>
              <a:tr h="432825">
                <a:tc>
                  <a:txBody>
                    <a:bodyPr/>
                    <a:lstStyle/>
                    <a:p>
                      <a:endParaRPr lang="zh-CN" altLang="en-US" sz="1200"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i20</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i10</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en-US" altLang="zh-CN" sz="1200" b="1" dirty="0">
                          <a:solidFill>
                            <a:srgbClr val="374154"/>
                          </a:solidFill>
                          <a:latin typeface="Gill Sans MT" panose="020B0502020104020203" pitchFamily="34" charset="0"/>
                          <a:ea typeface="+mj-ea"/>
                        </a:rPr>
                        <a:t>NVIDIA</a:t>
                      </a:r>
                      <a:r>
                        <a:rPr lang="zh-CN" altLang="en-US" sz="1200" b="1" dirty="0">
                          <a:solidFill>
                            <a:srgbClr val="374154"/>
                          </a:solidFill>
                          <a:latin typeface="Gill Sans MT" panose="020B0502020104020203" pitchFamily="34" charset="0"/>
                          <a:ea typeface="+mj-ea"/>
                        </a:rPr>
                        <a:t> </a:t>
                      </a:r>
                      <a:r>
                        <a:rPr lang="en-US" altLang="zh-CN" sz="1200" b="1" dirty="0">
                          <a:solidFill>
                            <a:srgbClr val="374154"/>
                          </a:solidFill>
                          <a:latin typeface="Gill Sans MT" panose="020B0502020104020203" pitchFamily="34" charset="0"/>
                          <a:ea typeface="+mj-ea"/>
                        </a:rPr>
                        <a:t>T4</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en-US" altLang="zh-CN" sz="1200" b="1" dirty="0">
                          <a:solidFill>
                            <a:srgbClr val="374154"/>
                          </a:solidFill>
                          <a:latin typeface="Gill Sans MT" panose="020B0502020104020203" pitchFamily="34" charset="0"/>
                          <a:ea typeface="+mj-ea"/>
                        </a:rPr>
                        <a:t>NVIDIA</a:t>
                      </a:r>
                      <a:r>
                        <a:rPr lang="zh-CN" altLang="en-US" sz="1200" b="1" dirty="0">
                          <a:solidFill>
                            <a:srgbClr val="374154"/>
                          </a:solidFill>
                          <a:latin typeface="Gill Sans MT" panose="020B0502020104020203" pitchFamily="34" charset="0"/>
                          <a:ea typeface="+mj-ea"/>
                        </a:rPr>
                        <a:t> </a:t>
                      </a:r>
                      <a:r>
                        <a:rPr lang="en-US" altLang="zh-CN" sz="1200" b="1" dirty="0">
                          <a:solidFill>
                            <a:srgbClr val="374154"/>
                          </a:solidFill>
                          <a:latin typeface="Gill Sans MT" panose="020B0502020104020203" pitchFamily="34" charset="0"/>
                          <a:ea typeface="+mj-ea"/>
                        </a:rPr>
                        <a:t>L4</a:t>
                      </a:r>
                      <a:endParaRPr lang="zh-CN" altLang="en-US" sz="12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554174">
                <a:tc>
                  <a:txBody>
                    <a:bodyPr/>
                    <a:lstStyle/>
                    <a:p>
                      <a:r>
                        <a:rPr lang="zh-CN" altLang="en-US" sz="1200" b="1" dirty="0">
                          <a:solidFill>
                            <a:srgbClr val="374154"/>
                          </a:solidFill>
                          <a:latin typeface="Gill Sans MT" panose="020B0502020104020203" pitchFamily="34" charset="0"/>
                          <a:ea typeface="+mj-ea"/>
                        </a:rPr>
                        <a:t>制造工艺</a:t>
                      </a:r>
                    </a:p>
                  </a:txBody>
                  <a:tcPr anchor="ctr">
                    <a:solidFill>
                      <a:schemeClr val="tx2">
                        <a:lumMod val="20000"/>
                        <a:lumOff val="80000"/>
                        <a:alpha val="20000"/>
                      </a:schemeClr>
                    </a:solidFill>
                  </a:tcPr>
                </a:tc>
                <a:tc>
                  <a:txBody>
                    <a:bodyPr/>
                    <a:lstStyle/>
                    <a:p>
                      <a:pPr marL="0" algn="l" defTabSz="913707" rtl="0" eaLnBrk="1" latinLnBrk="0" hangingPunct="1"/>
                      <a:r>
                        <a:rPr lang="zh-CN" altLang="en-US" sz="1200" kern="1200" dirty="0">
                          <a:solidFill>
                            <a:srgbClr val="374154"/>
                          </a:solidFill>
                          <a:latin typeface="Gill Sans MT" panose="020B0502020104020203" pitchFamily="34" charset="0"/>
                          <a:ea typeface="+mj-ea"/>
                          <a:cs typeface="+mn-cs"/>
                        </a:rPr>
                        <a:t> </a:t>
                      </a:r>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N12</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N12</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TSMC</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12nm</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TSMC</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5nm</a:t>
                      </a:r>
                    </a:p>
                  </a:txBody>
                  <a:tcPr anchor="ctr"/>
                </a:tc>
                <a:extLst>
                  <a:ext uri="{0D108BD9-81ED-4DB2-BD59-A6C34878D82A}">
                    <a16:rowId xmlns:a16="http://schemas.microsoft.com/office/drawing/2014/main" val="2142110334"/>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(FP32)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17.6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8.1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30.3 </a:t>
                      </a:r>
                      <a:r>
                        <a:rPr lang="en-US" altLang="zh-CN" sz="1200" kern="1200" dirty="0">
                          <a:solidFill>
                            <a:srgbClr val="374154"/>
                          </a:solidFill>
                          <a:latin typeface="Gill Sans MT" panose="020B0502020104020203" pitchFamily="34" charset="0"/>
                          <a:ea typeface="+mn-ea"/>
                          <a:cs typeface="+mn-cs"/>
                        </a:rPr>
                        <a:t>TFLOPS</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55625180"/>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(TF32)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120 </a:t>
                      </a:r>
                      <a:r>
                        <a:rPr lang="en-US" altLang="zh-CN" sz="1200" kern="1200" dirty="0">
                          <a:solidFill>
                            <a:srgbClr val="374154"/>
                          </a:solidFill>
                          <a:latin typeface="Gill Sans MT" panose="020B0502020104020203" pitchFamily="34" charset="0"/>
                          <a:ea typeface="+mn-ea"/>
                          <a:cs typeface="+mn-cs"/>
                        </a:rPr>
                        <a:t>TFLOPS</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432825">
                <a:tc>
                  <a:txBody>
                    <a:bodyPr/>
                    <a:lstStyle/>
                    <a:p>
                      <a:r>
                        <a:rPr lang="zh-CN" altLang="en-US" sz="1200" b="1" dirty="0">
                          <a:solidFill>
                            <a:srgbClr val="374154"/>
                          </a:solidFill>
                          <a:latin typeface="Gill Sans MT" panose="020B0502020104020203" pitchFamily="34" charset="0"/>
                          <a:ea typeface="+mj-ea"/>
                        </a:rPr>
                        <a:t>半精度性能</a:t>
                      </a:r>
                      <a:r>
                        <a:rPr lang="en-US" altLang="zh-CN" sz="1200" b="1" dirty="0">
                          <a:solidFill>
                            <a:srgbClr val="374154"/>
                          </a:solidFill>
                          <a:latin typeface="Gill Sans MT" panose="020B0502020104020203" pitchFamily="34" charset="0"/>
                          <a:ea typeface="+mj-ea"/>
                        </a:rPr>
                        <a:t>(FP16/BF16)</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128 TFLOPS</a:t>
                      </a:r>
                      <a:endParaRPr lang="zh-CN" altLang="en-US" sz="1200" kern="1200" dirty="0">
                        <a:solidFill>
                          <a:srgbClr val="C00000"/>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70.4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65 FP16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242 </a:t>
                      </a:r>
                      <a:r>
                        <a:rPr lang="en-US" altLang="zh-CN" sz="1200" kern="1200" dirty="0">
                          <a:solidFill>
                            <a:srgbClr val="C00000"/>
                          </a:solidFill>
                          <a:latin typeface="Gill Sans MT" panose="020B0502020104020203" pitchFamily="34" charset="0"/>
                          <a:ea typeface="+mn-ea"/>
                          <a:cs typeface="+mn-cs"/>
                        </a:rPr>
                        <a:t>TFLOPS</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432825">
                <a:tc>
                  <a:txBody>
                    <a:bodyPr/>
                    <a:lstStyle/>
                    <a:p>
                      <a:r>
                        <a:rPr lang="zh-CN" altLang="en-US" sz="1200" b="1" dirty="0">
                          <a:solidFill>
                            <a:srgbClr val="374154"/>
                          </a:solidFill>
                          <a:latin typeface="Gill Sans MT" panose="020B0502020104020203" pitchFamily="34" charset="0"/>
                          <a:ea typeface="+mj-ea"/>
                        </a:rPr>
                        <a:t>整型性能</a:t>
                      </a:r>
                      <a:r>
                        <a:rPr lang="en-US" altLang="zh-CN" sz="1200" b="1" dirty="0">
                          <a:solidFill>
                            <a:srgbClr val="374154"/>
                          </a:solidFill>
                          <a:latin typeface="Gill Sans MT" panose="020B0502020104020203" pitchFamily="34" charset="0"/>
                          <a:ea typeface="+mj-ea"/>
                        </a:rPr>
                        <a:t>(INT8)</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256 TOPS</a:t>
                      </a:r>
                      <a:endParaRPr lang="zh-CN" altLang="en-US" sz="1200" kern="1200" dirty="0">
                        <a:solidFill>
                          <a:srgbClr val="C00000"/>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470.4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130 INT8 TOPS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485 TOPS</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2926085873"/>
                  </a:ext>
                </a:extLst>
              </a:tr>
              <a:tr h="432825">
                <a:tc>
                  <a:txBody>
                    <a:bodyPr/>
                    <a:lstStyle/>
                    <a:p>
                      <a:r>
                        <a:rPr lang="zh-CN" altLang="en-US" sz="1200" b="1" dirty="0">
                          <a:solidFill>
                            <a:srgbClr val="374154"/>
                          </a:solidFill>
                          <a:latin typeface="Gill Sans MT" panose="020B0502020104020203" pitchFamily="34" charset="0"/>
                          <a:ea typeface="+mj-ea"/>
                        </a:rPr>
                        <a:t>内存</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16GB HBM2E</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16GB HBM2</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16 GB GDDR6</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24GB</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863096392"/>
                  </a:ext>
                </a:extLst>
              </a:tr>
              <a:tr h="432825">
                <a:tc>
                  <a:txBody>
                    <a:bodyPr/>
                    <a:lstStyle/>
                    <a:p>
                      <a:r>
                        <a:rPr lang="zh-CN" altLang="en-US" sz="1200" b="1" dirty="0">
                          <a:solidFill>
                            <a:srgbClr val="374154"/>
                          </a:solidFill>
                          <a:latin typeface="Gill Sans MT" panose="020B0502020104020203" pitchFamily="34" charset="0"/>
                          <a:ea typeface="+mj-ea"/>
                        </a:rPr>
                        <a:t>内存带宽</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819</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GB/s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512</a:t>
                      </a:r>
                      <a:r>
                        <a:rPr lang="zh-CN" altLang="en-US" sz="1200" dirty="0">
                          <a:solidFill>
                            <a:srgbClr val="374154"/>
                          </a:solidFill>
                          <a:latin typeface="Gill Sans MT" panose="020B0502020104020203" pitchFamily="34" charset="0"/>
                          <a:ea typeface="+mj-ea"/>
                        </a:rPr>
                        <a:t> </a:t>
                      </a:r>
                      <a:r>
                        <a:rPr lang="en-US" altLang="zh-CN" sz="1200" dirty="0">
                          <a:solidFill>
                            <a:srgbClr val="374154"/>
                          </a:solidFill>
                          <a:latin typeface="Gill Sans MT" panose="020B0502020104020203" pitchFamily="34" charset="0"/>
                          <a:ea typeface="+mj-ea"/>
                        </a:rPr>
                        <a:t>GB/s</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320 GB/s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300GB/s</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033841077"/>
                  </a:ext>
                </a:extLst>
              </a:tr>
              <a:tr h="432825">
                <a:tc>
                  <a:txBody>
                    <a:bodyPr/>
                    <a:lstStyle/>
                    <a:p>
                      <a:r>
                        <a:rPr lang="en-US" altLang="zh-CN" sz="1200" b="1" dirty="0">
                          <a:solidFill>
                            <a:srgbClr val="374154"/>
                          </a:solidFill>
                          <a:latin typeface="Gill Sans MT" panose="020B0502020104020203" pitchFamily="34" charset="0"/>
                          <a:ea typeface="+mj-ea"/>
                        </a:rPr>
                        <a:t>IO </a:t>
                      </a:r>
                      <a:r>
                        <a:rPr lang="zh-CN" altLang="en-US" sz="1200" b="1" dirty="0">
                          <a:solidFill>
                            <a:srgbClr val="374154"/>
                          </a:solidFill>
                          <a:latin typeface="Gill Sans MT" panose="020B0502020104020203" pitchFamily="34" charset="0"/>
                          <a:ea typeface="+mj-ea"/>
                        </a:rPr>
                        <a:t>接口</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150W</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150W</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70W</a:t>
                      </a:r>
                      <a:endParaRPr lang="zh-CN" altLang="en-US" sz="1200" kern="1200" dirty="0">
                        <a:solidFill>
                          <a:srgbClr val="C00000"/>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j-ea"/>
                          <a:cs typeface="+mn-cs"/>
                        </a:rPr>
                        <a:t>72W</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225712484"/>
                  </a:ext>
                </a:extLst>
              </a:tr>
              <a:tr h="432825">
                <a:tc>
                  <a:txBody>
                    <a:bodyPr/>
                    <a:lstStyle/>
                    <a:p>
                      <a:r>
                        <a:rPr lang="zh-CN" altLang="en-US" sz="1200" b="1" dirty="0">
                          <a:solidFill>
                            <a:srgbClr val="374154"/>
                          </a:solidFill>
                          <a:latin typeface="Gill Sans MT" panose="020B0502020104020203" pitchFamily="34" charset="0"/>
                          <a:ea typeface="+mj-ea"/>
                        </a:rPr>
                        <a:t>外形规格</a:t>
                      </a: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FH 3/4L </a:t>
                      </a:r>
                      <a:r>
                        <a:rPr lang="zh-CN" altLang="en-US" sz="1200" dirty="0">
                          <a:solidFill>
                            <a:srgbClr val="374154"/>
                          </a:solidFill>
                          <a:latin typeface="Gill Sans MT" panose="020B0502020104020203" pitchFamily="34" charset="0"/>
                          <a:ea typeface="+mj-ea"/>
                        </a:rPr>
                        <a:t>单槽位 </a:t>
                      </a:r>
                      <a:r>
                        <a:rPr lang="en-US" altLang="zh-CN" sz="1200" dirty="0">
                          <a:solidFill>
                            <a:srgbClr val="374154"/>
                          </a:solidFill>
                          <a:latin typeface="Gill Sans MT" panose="020B0502020104020203" pitchFamily="34" charset="0"/>
                          <a:ea typeface="+mj-ea"/>
                        </a:rPr>
                        <a:t>PCIe</a:t>
                      </a:r>
                      <a:r>
                        <a:rPr lang="zh-CN" altLang="en-US" sz="1200" dirty="0">
                          <a:solidFill>
                            <a:srgbClr val="374154"/>
                          </a:solidFill>
                          <a:latin typeface="Gill Sans MT" panose="020B0502020104020203" pitchFamily="34" charset="0"/>
                          <a:ea typeface="+mj-ea"/>
                        </a:rPr>
                        <a:t>卡</a:t>
                      </a:r>
                    </a:p>
                  </a:txBody>
                  <a:tcPr anchor="ctr"/>
                </a:tc>
                <a:tc>
                  <a:txBody>
                    <a:bodyPr/>
                    <a:lstStyle/>
                    <a:p>
                      <a:r>
                        <a:rPr lang="en-US" altLang="zh-CN" sz="1200" kern="1200" dirty="0">
                          <a:solidFill>
                            <a:srgbClr val="374154"/>
                          </a:solidFill>
                          <a:latin typeface="Gill Sans MT" panose="020B0502020104020203" pitchFamily="34" charset="0"/>
                          <a:ea typeface="+mn-ea"/>
                          <a:cs typeface="+mn-cs"/>
                        </a:rPr>
                        <a:t>FHFL </a:t>
                      </a:r>
                      <a:r>
                        <a:rPr lang="zh-CN" altLang="en-US" sz="1200" kern="1200" dirty="0">
                          <a:solidFill>
                            <a:srgbClr val="374154"/>
                          </a:solidFill>
                          <a:latin typeface="Gill Sans MT" panose="020B0502020104020203" pitchFamily="34" charset="0"/>
                          <a:ea typeface="+mn-ea"/>
                          <a:cs typeface="+mn-cs"/>
                        </a:rPr>
                        <a:t>单槽位 </a:t>
                      </a:r>
                      <a:r>
                        <a:rPr lang="en-US" altLang="zh-CN" sz="1200" kern="1200" dirty="0">
                          <a:solidFill>
                            <a:srgbClr val="374154"/>
                          </a:solidFill>
                          <a:latin typeface="Gill Sans MT" panose="020B0502020104020203" pitchFamily="34" charset="0"/>
                          <a:ea typeface="+mn-ea"/>
                          <a:cs typeface="+mn-cs"/>
                        </a:rPr>
                        <a:t>PCIe</a:t>
                      </a:r>
                      <a:r>
                        <a:rPr lang="zh-CN" altLang="en-US" sz="1200" kern="1200" dirty="0">
                          <a:solidFill>
                            <a:srgbClr val="374154"/>
                          </a:solidFill>
                          <a:latin typeface="Gill Sans MT" panose="020B0502020104020203" pitchFamily="34" charset="0"/>
                          <a:ea typeface="+mn-ea"/>
                          <a:cs typeface="+mn-cs"/>
                        </a:rPr>
                        <a:t>卡</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Gen3</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x16 PCIe</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Gen4 x16</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n-ea"/>
                          <a:cs typeface="+mn-cs"/>
                        </a:rPr>
                        <a:t>PCIe</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329717600"/>
                  </a:ext>
                </a:extLst>
              </a:tr>
              <a:tr h="432825">
                <a:tc>
                  <a:txBody>
                    <a:bodyPr/>
                    <a:lstStyle/>
                    <a:p>
                      <a:r>
                        <a:rPr lang="zh-CN" altLang="en-US" sz="1200" b="1" dirty="0">
                          <a:solidFill>
                            <a:srgbClr val="374154"/>
                          </a:solidFill>
                          <a:latin typeface="Gill Sans MT" panose="020B0502020104020203" pitchFamily="34" charset="0"/>
                          <a:ea typeface="+mj-ea"/>
                        </a:rPr>
                        <a:t>发布</a:t>
                      </a:r>
                      <a:r>
                        <a:rPr lang="en-US" altLang="zh-CN" sz="1200" b="1" dirty="0">
                          <a:solidFill>
                            <a:srgbClr val="374154"/>
                          </a:solidFill>
                          <a:latin typeface="Gill Sans MT" panose="020B0502020104020203" pitchFamily="34" charset="0"/>
                          <a:ea typeface="+mj-ea"/>
                        </a:rPr>
                        <a:t>(</a:t>
                      </a:r>
                      <a:r>
                        <a:rPr lang="zh-CN" altLang="en-US" sz="1200" b="1" dirty="0">
                          <a:solidFill>
                            <a:srgbClr val="374154"/>
                          </a:solidFill>
                          <a:latin typeface="Gill Sans MT" panose="020B0502020104020203" pitchFamily="34" charset="0"/>
                          <a:ea typeface="+mj-ea"/>
                        </a:rPr>
                        <a:t>量产</a:t>
                      </a:r>
                      <a:r>
                        <a:rPr lang="en-US" altLang="zh-CN" sz="1200" b="1" dirty="0">
                          <a:solidFill>
                            <a:srgbClr val="374154"/>
                          </a:solidFill>
                          <a:latin typeface="Gill Sans MT" panose="020B0502020104020203" pitchFamily="34" charset="0"/>
                          <a:ea typeface="+mj-ea"/>
                        </a:rPr>
                        <a:t>)</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2021</a:t>
                      </a:r>
                      <a:endParaRPr lang="zh-CN" altLang="en-US" sz="1200" dirty="0">
                        <a:solidFill>
                          <a:srgbClr val="374154"/>
                        </a:solidFill>
                        <a:latin typeface="Gill Sans MT" panose="020B0502020104020203" pitchFamily="34" charset="0"/>
                        <a:ea typeface="+mj-ea"/>
                      </a:endParaRPr>
                    </a:p>
                  </a:txBody>
                  <a:tcPr anchor="ctr"/>
                </a:tc>
                <a:tc>
                  <a:txBody>
                    <a:bodyPr/>
                    <a:lstStyle/>
                    <a:p>
                      <a:r>
                        <a:rPr lang="en-US" altLang="zh-CN" sz="1200" dirty="0">
                          <a:solidFill>
                            <a:srgbClr val="374154"/>
                          </a:solidFill>
                          <a:latin typeface="Gill Sans MT" panose="020B0502020104020203" pitchFamily="34" charset="0"/>
                          <a:ea typeface="+mj-ea"/>
                        </a:rPr>
                        <a:t>2020</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2018</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2023</a:t>
                      </a:r>
                    </a:p>
                  </a:txBody>
                  <a:tcPr anchor="ctr"/>
                </a:tc>
                <a:extLst>
                  <a:ext uri="{0D108BD9-81ED-4DB2-BD59-A6C34878D82A}">
                    <a16:rowId xmlns:a16="http://schemas.microsoft.com/office/drawing/2014/main" val="4171624290"/>
                  </a:ext>
                </a:extLst>
              </a:tr>
            </a:tbl>
          </a:graphicData>
        </a:graphic>
      </p:graphicFrame>
      <p:pic>
        <p:nvPicPr>
          <p:cNvPr id="6" name="图片 5">
            <a:extLst>
              <a:ext uri="{FF2B5EF4-FFF2-40B4-BE49-F238E27FC236}">
                <a16:creationId xmlns:a16="http://schemas.microsoft.com/office/drawing/2014/main" id="{7AEEB55C-C0BD-6F4D-A862-FBE7801FAA7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304288" y="3861048"/>
            <a:ext cx="2266701" cy="2304254"/>
          </a:xfrm>
          <a:prstGeom prst="rect">
            <a:avLst/>
          </a:prstGeom>
        </p:spPr>
      </p:pic>
      <p:pic>
        <p:nvPicPr>
          <p:cNvPr id="7" name="图片 6">
            <a:extLst>
              <a:ext uri="{FF2B5EF4-FFF2-40B4-BE49-F238E27FC236}">
                <a16:creationId xmlns:a16="http://schemas.microsoft.com/office/drawing/2014/main" id="{D65AA56B-9755-BA4E-A948-19C2F2EA4A5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07231" y="1124744"/>
            <a:ext cx="2260815" cy="2448273"/>
          </a:xfrm>
          <a:prstGeom prst="rect">
            <a:avLst/>
          </a:prstGeom>
        </p:spPr>
      </p:pic>
    </p:spTree>
    <p:extLst>
      <p:ext uri="{BB962C8B-B14F-4D97-AF65-F5344CB8AC3E}">
        <p14:creationId xmlns:p14="http://schemas.microsoft.com/office/powerpoint/2010/main" val="2306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A36091-1E3B-0348-BF0D-4A8DD4E673A7}"/>
              </a:ext>
            </a:extLst>
          </p:cNvPr>
          <p:cNvSpPr>
            <a:spLocks noGrp="1"/>
          </p:cNvSpPr>
          <p:nvPr>
            <p:ph type="title"/>
          </p:nvPr>
        </p:nvSpPr>
        <p:spPr/>
        <p:txBody>
          <a:bodyPr/>
          <a:lstStyle/>
          <a:p>
            <a:r>
              <a:rPr lang="en-US" altLang="zh-CN" dirty="0"/>
              <a:t>T20 </a:t>
            </a:r>
            <a:r>
              <a:rPr lang="zh-CN" altLang="en-US" dirty="0"/>
              <a:t>云端训练产品</a:t>
            </a:r>
          </a:p>
        </p:txBody>
      </p:sp>
      <p:graphicFrame>
        <p:nvGraphicFramePr>
          <p:cNvPr id="8" name="表格 7">
            <a:extLst>
              <a:ext uri="{FF2B5EF4-FFF2-40B4-BE49-F238E27FC236}">
                <a16:creationId xmlns:a16="http://schemas.microsoft.com/office/drawing/2014/main" id="{2E8ED0C3-EABE-E24B-95DE-57A6666F526D}"/>
              </a:ext>
            </a:extLst>
          </p:cNvPr>
          <p:cNvGraphicFramePr>
            <a:graphicFrameLocks noGrp="1"/>
          </p:cNvGraphicFramePr>
          <p:nvPr>
            <p:extLst>
              <p:ext uri="{D42A27DB-BD31-4B8C-83A1-F6EECF244321}">
                <p14:modId xmlns:p14="http://schemas.microsoft.com/office/powerpoint/2010/main" val="3004743901"/>
              </p:ext>
            </p:extLst>
          </p:nvPr>
        </p:nvGraphicFramePr>
        <p:xfrm>
          <a:off x="652881" y="1282878"/>
          <a:ext cx="7893771" cy="4882424"/>
        </p:xfrm>
        <a:graphic>
          <a:graphicData uri="http://schemas.openxmlformats.org/drawingml/2006/table">
            <a:tbl>
              <a:tblPr firstRow="1" bandRow="1">
                <a:tableStyleId>{5940675A-B579-460E-94D1-54222C63F5DA}</a:tableStyleId>
              </a:tblPr>
              <a:tblGrid>
                <a:gridCol w="2366973">
                  <a:extLst>
                    <a:ext uri="{9D8B030D-6E8A-4147-A177-3AD203B41FA5}">
                      <a16:colId xmlns:a16="http://schemas.microsoft.com/office/drawing/2014/main" val="2461233288"/>
                    </a:ext>
                  </a:extLst>
                </a:gridCol>
                <a:gridCol w="1842266">
                  <a:extLst>
                    <a:ext uri="{9D8B030D-6E8A-4147-A177-3AD203B41FA5}">
                      <a16:colId xmlns:a16="http://schemas.microsoft.com/office/drawing/2014/main" val="3936883861"/>
                    </a:ext>
                  </a:extLst>
                </a:gridCol>
                <a:gridCol w="1842266">
                  <a:extLst>
                    <a:ext uri="{9D8B030D-6E8A-4147-A177-3AD203B41FA5}">
                      <a16:colId xmlns:a16="http://schemas.microsoft.com/office/drawing/2014/main" val="451186913"/>
                    </a:ext>
                  </a:extLst>
                </a:gridCol>
                <a:gridCol w="1842266">
                  <a:extLst>
                    <a:ext uri="{9D8B030D-6E8A-4147-A177-3AD203B41FA5}">
                      <a16:colId xmlns:a16="http://schemas.microsoft.com/office/drawing/2014/main" val="609110199"/>
                    </a:ext>
                  </a:extLst>
                </a:gridCol>
              </a:tblGrid>
              <a:tr h="432825">
                <a:tc>
                  <a:txBody>
                    <a:bodyPr/>
                    <a:lstStyle/>
                    <a:p>
                      <a:endParaRPr lang="zh-CN" altLang="en-US" sz="1200"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T21</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zh-CN" altLang="en-US" sz="1200" b="1" dirty="0">
                          <a:solidFill>
                            <a:srgbClr val="374154"/>
                          </a:solidFill>
                          <a:latin typeface="Gill Sans MT" panose="020B0502020104020203" pitchFamily="34" charset="0"/>
                          <a:ea typeface="+mj-ea"/>
                        </a:rPr>
                        <a:t>云燧</a:t>
                      </a:r>
                      <a:r>
                        <a:rPr lang="en-US" altLang="zh-CN" sz="1200" b="1" dirty="0">
                          <a:solidFill>
                            <a:srgbClr val="374154"/>
                          </a:solidFill>
                          <a:latin typeface="Gill Sans MT" panose="020B0502020104020203" pitchFamily="34" charset="0"/>
                          <a:ea typeface="+mj-ea"/>
                        </a:rPr>
                        <a:t>T20</a:t>
                      </a:r>
                      <a:endParaRPr lang="zh-CN" altLang="en-US" sz="1200" b="1" dirty="0">
                        <a:solidFill>
                          <a:srgbClr val="374154"/>
                        </a:solidFill>
                        <a:latin typeface="Gill Sans MT" panose="020B0502020104020203" pitchFamily="34" charset="0"/>
                        <a:ea typeface="+mj-ea"/>
                      </a:endParaRPr>
                    </a:p>
                  </a:txBody>
                  <a:tcPr anchor="ctr"/>
                </a:tc>
                <a:tc>
                  <a:txBody>
                    <a:bodyPr/>
                    <a:lstStyle/>
                    <a:p>
                      <a:r>
                        <a:rPr lang="en-US" altLang="zh-CN" sz="1200" b="1" dirty="0">
                          <a:solidFill>
                            <a:srgbClr val="374154"/>
                          </a:solidFill>
                          <a:latin typeface="Gill Sans MT" panose="020B0502020104020203" pitchFamily="34" charset="0"/>
                          <a:ea typeface="+mj-ea"/>
                        </a:rPr>
                        <a:t>NVIDIA</a:t>
                      </a:r>
                      <a:r>
                        <a:rPr lang="zh-CN" altLang="en-US" sz="1200" b="1" dirty="0">
                          <a:solidFill>
                            <a:srgbClr val="374154"/>
                          </a:solidFill>
                          <a:latin typeface="Gill Sans MT" panose="020B0502020104020203" pitchFamily="34" charset="0"/>
                          <a:ea typeface="+mj-ea"/>
                        </a:rPr>
                        <a:t> </a:t>
                      </a:r>
                      <a:r>
                        <a:rPr lang="en-US" altLang="zh-CN" sz="1200" b="1" dirty="0">
                          <a:solidFill>
                            <a:srgbClr val="374154"/>
                          </a:solidFill>
                          <a:latin typeface="Gill Sans MT" panose="020B0502020104020203" pitchFamily="34" charset="0"/>
                          <a:ea typeface="+mj-ea"/>
                        </a:rPr>
                        <a:t>A100</a:t>
                      </a:r>
                      <a:endParaRPr lang="zh-CN" altLang="en-US" sz="1200" b="1"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593530965"/>
                  </a:ext>
                </a:extLst>
              </a:tr>
              <a:tr h="554174">
                <a:tc>
                  <a:txBody>
                    <a:bodyPr/>
                    <a:lstStyle/>
                    <a:p>
                      <a:r>
                        <a:rPr lang="zh-CN" altLang="en-US" sz="1200" b="1" dirty="0">
                          <a:solidFill>
                            <a:srgbClr val="374154"/>
                          </a:solidFill>
                          <a:latin typeface="Gill Sans MT" panose="020B0502020104020203" pitchFamily="34" charset="0"/>
                          <a:ea typeface="+mj-ea"/>
                        </a:rPr>
                        <a:t>制造工艺</a:t>
                      </a:r>
                    </a:p>
                  </a:txBody>
                  <a:tcPr anchor="ctr">
                    <a:solidFill>
                      <a:schemeClr val="tx2">
                        <a:lumMod val="20000"/>
                        <a:lumOff val="80000"/>
                        <a:alpha val="20000"/>
                      </a:schemeClr>
                    </a:solidFill>
                  </a:tcPr>
                </a:tc>
                <a:tc>
                  <a:txBody>
                    <a:bodyPr/>
                    <a:lstStyle/>
                    <a:p>
                      <a:pPr marL="0" algn="l" defTabSz="913707" rtl="0" eaLnBrk="1" latinLnBrk="0" hangingPunct="1"/>
                      <a:r>
                        <a:rPr lang="zh-CN" altLang="en-US" sz="1200" kern="1200" dirty="0">
                          <a:solidFill>
                            <a:srgbClr val="374154"/>
                          </a:solidFill>
                          <a:latin typeface="Gill Sans MT" panose="020B0502020104020203" pitchFamily="34" charset="0"/>
                          <a:ea typeface="+mj-ea"/>
                          <a:cs typeface="+mn-cs"/>
                        </a:rPr>
                        <a:t> </a:t>
                      </a:r>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12nm</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err="1">
                          <a:solidFill>
                            <a:srgbClr val="374154"/>
                          </a:solidFill>
                          <a:latin typeface="Gill Sans MT" panose="020B0502020104020203" pitchFamily="34" charset="0"/>
                          <a:ea typeface="+mj-ea"/>
                          <a:cs typeface="+mn-cs"/>
                        </a:rPr>
                        <a:t>GloFo</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12nm</a:t>
                      </a: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TSMC</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7nm</a:t>
                      </a:r>
                    </a:p>
                  </a:txBody>
                  <a:tcPr anchor="ctr"/>
                </a:tc>
                <a:extLst>
                  <a:ext uri="{0D108BD9-81ED-4DB2-BD59-A6C34878D82A}">
                    <a16:rowId xmlns:a16="http://schemas.microsoft.com/office/drawing/2014/main" val="2142110334"/>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(FP32)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n-ea"/>
                          <a:cs typeface="+mn-cs"/>
                        </a:rPr>
                        <a:t>32 TFLOPS</a:t>
                      </a:r>
                      <a:endParaRPr lang="zh-CN" altLang="en-US" sz="1200" kern="1200" dirty="0">
                        <a:solidFill>
                          <a:srgbClr val="374154"/>
                        </a:solidFill>
                        <a:latin typeface="Gill Sans MT" panose="020B0502020104020203" pitchFamily="34" charset="0"/>
                        <a:ea typeface="+mn-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n-ea"/>
                          <a:cs typeface="+mn-cs"/>
                        </a:rPr>
                        <a:t>156</a:t>
                      </a:r>
                      <a:r>
                        <a:rPr lang="zh-CN" altLang="en-US" sz="1200" kern="1200" dirty="0">
                          <a:solidFill>
                            <a:srgbClr val="374154"/>
                          </a:solidFill>
                          <a:latin typeface="Gill Sans MT" panose="020B0502020104020203" pitchFamily="34" charset="0"/>
                          <a:ea typeface="+mn-ea"/>
                          <a:cs typeface="+mn-cs"/>
                        </a:rPr>
                        <a:t> </a:t>
                      </a:r>
                      <a:r>
                        <a:rPr lang="en-US" altLang="zh-CN" sz="1200" kern="1200" dirty="0">
                          <a:solidFill>
                            <a:srgbClr val="374154"/>
                          </a:solidFill>
                          <a:latin typeface="Gill Sans MT" panose="020B0502020104020203" pitchFamily="34" charset="0"/>
                          <a:ea typeface="+mn-ea"/>
                          <a:cs typeface="+mn-cs"/>
                        </a:rPr>
                        <a:t>TFLOPS</a:t>
                      </a:r>
                      <a:r>
                        <a:rPr lang="zh-CN" altLang="en-US" sz="1200" kern="1200" dirty="0">
                          <a:solidFill>
                            <a:srgbClr val="374154"/>
                          </a:solidFill>
                          <a:latin typeface="Gill Sans MT" panose="020B0502020104020203" pitchFamily="34" charset="0"/>
                          <a:ea typeface="+mn-ea"/>
                          <a:cs typeface="+mn-cs"/>
                        </a:rPr>
                        <a:t> </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55625180"/>
                  </a:ext>
                </a:extLst>
              </a:tr>
              <a:tr h="432825">
                <a:tc>
                  <a:txBody>
                    <a:bodyPr/>
                    <a:lstStyle/>
                    <a:p>
                      <a:r>
                        <a:rPr lang="zh-CN" altLang="en-US" sz="1200" b="1" dirty="0">
                          <a:solidFill>
                            <a:srgbClr val="374154"/>
                          </a:solidFill>
                          <a:latin typeface="Gill Sans MT" panose="020B0502020104020203" pitchFamily="34" charset="0"/>
                          <a:ea typeface="+mj-ea"/>
                        </a:rPr>
                        <a:t>单精度性能</a:t>
                      </a:r>
                      <a:r>
                        <a:rPr lang="en-US" altLang="zh-CN" sz="1200" b="1" dirty="0">
                          <a:solidFill>
                            <a:srgbClr val="374154"/>
                          </a:solidFill>
                          <a:latin typeface="Gill Sans MT" panose="020B0502020104020203" pitchFamily="34" charset="0"/>
                          <a:ea typeface="+mj-ea"/>
                        </a:rPr>
                        <a:t>(TF32)</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n-ea"/>
                          <a:cs typeface="+mn-cs"/>
                        </a:rPr>
                        <a:t>156</a:t>
                      </a:r>
                      <a:r>
                        <a:rPr lang="zh-CN" altLang="en-US" sz="1200" kern="1200" dirty="0">
                          <a:solidFill>
                            <a:srgbClr val="374154"/>
                          </a:solidFill>
                          <a:latin typeface="Gill Sans MT" panose="020B0502020104020203" pitchFamily="34" charset="0"/>
                          <a:ea typeface="+mn-ea"/>
                          <a:cs typeface="+mn-cs"/>
                        </a:rPr>
                        <a:t> </a:t>
                      </a:r>
                      <a:r>
                        <a:rPr lang="en-US" altLang="zh-CN" sz="1200" kern="1200" dirty="0">
                          <a:solidFill>
                            <a:srgbClr val="374154"/>
                          </a:solidFill>
                          <a:latin typeface="Gill Sans MT" panose="020B0502020104020203" pitchFamily="34" charset="0"/>
                          <a:ea typeface="+mn-ea"/>
                          <a:cs typeface="+mn-cs"/>
                        </a:rPr>
                        <a:t>TFLOPS</a:t>
                      </a:r>
                      <a:r>
                        <a:rPr lang="zh-CN" altLang="en-US" sz="1200" kern="1200" dirty="0">
                          <a:solidFill>
                            <a:srgbClr val="374154"/>
                          </a:solidFill>
                          <a:latin typeface="Gill Sans MT" panose="020B0502020104020203" pitchFamily="34" charset="0"/>
                          <a:ea typeface="+mn-ea"/>
                          <a:cs typeface="+mn-cs"/>
                        </a:rPr>
                        <a:t> </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3218121786"/>
                  </a:ext>
                </a:extLst>
              </a:tr>
              <a:tr h="432825">
                <a:tc>
                  <a:txBody>
                    <a:bodyPr/>
                    <a:lstStyle/>
                    <a:p>
                      <a:r>
                        <a:rPr lang="zh-CN" altLang="en-US" sz="1200" b="1" dirty="0">
                          <a:solidFill>
                            <a:srgbClr val="374154"/>
                          </a:solidFill>
                          <a:latin typeface="Gill Sans MT" panose="020B0502020104020203" pitchFamily="34" charset="0"/>
                          <a:ea typeface="+mj-ea"/>
                        </a:rPr>
                        <a:t>半精度性能</a:t>
                      </a:r>
                      <a:r>
                        <a:rPr lang="en-US" altLang="zh-CN" sz="1200" b="1" dirty="0">
                          <a:solidFill>
                            <a:srgbClr val="374154"/>
                          </a:solidFill>
                          <a:latin typeface="Gill Sans MT" panose="020B0502020104020203" pitchFamily="34" charset="0"/>
                          <a:ea typeface="+mj-ea"/>
                        </a:rPr>
                        <a:t>(FP16/BF16)</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128 TFLOPS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n-ea"/>
                          <a:cs typeface="+mn-cs"/>
                        </a:rPr>
                        <a:t>312</a:t>
                      </a:r>
                      <a:r>
                        <a:rPr lang="zh-CN" altLang="en-US" sz="1200" kern="1200" dirty="0">
                          <a:solidFill>
                            <a:srgbClr val="C00000"/>
                          </a:solidFill>
                          <a:latin typeface="Gill Sans MT" panose="020B0502020104020203" pitchFamily="34" charset="0"/>
                          <a:ea typeface="+mn-ea"/>
                          <a:cs typeface="+mn-cs"/>
                        </a:rPr>
                        <a:t> </a:t>
                      </a:r>
                      <a:r>
                        <a:rPr lang="en-US" altLang="zh-CN" sz="1200" kern="1200" dirty="0">
                          <a:solidFill>
                            <a:srgbClr val="C00000"/>
                          </a:solidFill>
                          <a:latin typeface="Gill Sans MT" panose="020B0502020104020203" pitchFamily="34" charset="0"/>
                          <a:ea typeface="+mn-ea"/>
                          <a:cs typeface="+mn-cs"/>
                        </a:rPr>
                        <a:t>TFLOPS</a:t>
                      </a:r>
                      <a:r>
                        <a:rPr lang="zh-CN" altLang="en-US" sz="1200" kern="1200" dirty="0">
                          <a:solidFill>
                            <a:srgbClr val="C00000"/>
                          </a:solidFill>
                          <a:latin typeface="Gill Sans MT" panose="020B0502020104020203" pitchFamily="34" charset="0"/>
                          <a:ea typeface="+mn-ea"/>
                          <a:cs typeface="+mn-cs"/>
                        </a:rPr>
                        <a:t> </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611188122"/>
                  </a:ext>
                </a:extLst>
              </a:tr>
              <a:tr h="432825">
                <a:tc>
                  <a:txBody>
                    <a:bodyPr/>
                    <a:lstStyle/>
                    <a:p>
                      <a:r>
                        <a:rPr lang="zh-CN" altLang="en-US" sz="1200" b="1" dirty="0">
                          <a:solidFill>
                            <a:srgbClr val="374154"/>
                          </a:solidFill>
                          <a:latin typeface="Gill Sans MT" panose="020B0502020104020203" pitchFamily="34" charset="0"/>
                          <a:ea typeface="+mj-ea"/>
                        </a:rPr>
                        <a:t>整型性能</a:t>
                      </a:r>
                      <a:r>
                        <a:rPr lang="en-US" altLang="zh-CN" sz="1200" b="1" dirty="0">
                          <a:solidFill>
                            <a:srgbClr val="374154"/>
                          </a:solidFill>
                          <a:latin typeface="Gill Sans MT" panose="020B0502020104020203" pitchFamily="34" charset="0"/>
                          <a:ea typeface="+mj-ea"/>
                        </a:rPr>
                        <a:t>(INT8)</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256 TOPS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256 TOPS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pPr marL="0" algn="l" defTabSz="913707" rtl="0" eaLnBrk="1" latinLnBrk="0" hangingPunct="1"/>
                      <a:r>
                        <a:rPr lang="en-US" altLang="zh-CN" sz="1200" kern="1200" dirty="0">
                          <a:solidFill>
                            <a:srgbClr val="C00000"/>
                          </a:solidFill>
                          <a:latin typeface="Gill Sans MT" panose="020B0502020104020203" pitchFamily="34" charset="0"/>
                          <a:ea typeface="+mn-ea"/>
                          <a:cs typeface="+mn-cs"/>
                        </a:rPr>
                        <a:t>624</a:t>
                      </a:r>
                      <a:r>
                        <a:rPr lang="zh-CN" altLang="en-US" sz="1200" kern="1200" dirty="0">
                          <a:solidFill>
                            <a:srgbClr val="C00000"/>
                          </a:solidFill>
                          <a:latin typeface="Gill Sans MT" panose="020B0502020104020203" pitchFamily="34" charset="0"/>
                          <a:ea typeface="+mn-ea"/>
                          <a:cs typeface="+mn-cs"/>
                        </a:rPr>
                        <a:t> </a:t>
                      </a:r>
                      <a:r>
                        <a:rPr lang="en-US" altLang="zh-CN" sz="1200" kern="1200" dirty="0">
                          <a:solidFill>
                            <a:srgbClr val="C00000"/>
                          </a:solidFill>
                          <a:latin typeface="Gill Sans MT" panose="020B0502020104020203" pitchFamily="34" charset="0"/>
                          <a:ea typeface="+mn-ea"/>
                          <a:cs typeface="+mn-cs"/>
                        </a:rPr>
                        <a:t>TOPS</a:t>
                      </a:r>
                      <a:r>
                        <a:rPr lang="zh-CN" altLang="en-US" sz="1200" kern="1200" dirty="0">
                          <a:solidFill>
                            <a:srgbClr val="C00000"/>
                          </a:solidFill>
                          <a:latin typeface="Gill Sans MT" panose="020B0502020104020203" pitchFamily="34" charset="0"/>
                          <a:ea typeface="+mn-ea"/>
                          <a:cs typeface="+mn-cs"/>
                        </a:rPr>
                        <a:t> </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2926085873"/>
                  </a:ext>
                </a:extLst>
              </a:tr>
              <a:tr h="432825">
                <a:tc>
                  <a:txBody>
                    <a:bodyPr/>
                    <a:lstStyle/>
                    <a:p>
                      <a:r>
                        <a:rPr lang="zh-CN" altLang="en-US" sz="1200" b="1" dirty="0">
                          <a:solidFill>
                            <a:srgbClr val="374154"/>
                          </a:solidFill>
                          <a:latin typeface="Gill Sans MT" panose="020B0502020104020203" pitchFamily="34" charset="0"/>
                          <a:ea typeface="+mj-ea"/>
                        </a:rPr>
                        <a:t>内存</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32GB HBM2E</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32GB HBM2E</a:t>
                      </a:r>
                      <a:endParaRPr lang="zh-CN" altLang="en-US" sz="1200" dirty="0">
                        <a:solidFill>
                          <a:srgbClr val="374154"/>
                        </a:solidFill>
                        <a:latin typeface="Gill Sans MT" panose="020B0502020104020203" pitchFamily="34" charset="0"/>
                        <a:ea typeface="+mj-ea"/>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C00000"/>
                          </a:solidFill>
                          <a:latin typeface="Gill Sans MT" panose="020B0502020104020203" pitchFamily="34" charset="0"/>
                          <a:ea typeface="+mj-ea"/>
                          <a:cs typeface="+mn-cs"/>
                        </a:rPr>
                        <a:t>80GB</a:t>
                      </a:r>
                      <a:r>
                        <a:rPr lang="zh-CN" altLang="en-US" sz="1200" kern="1200" dirty="0">
                          <a:solidFill>
                            <a:srgbClr val="C00000"/>
                          </a:solidFill>
                          <a:latin typeface="Gill Sans MT" panose="020B0502020104020203" pitchFamily="34" charset="0"/>
                          <a:ea typeface="+mj-ea"/>
                          <a:cs typeface="+mn-cs"/>
                        </a:rPr>
                        <a:t> </a:t>
                      </a:r>
                      <a:r>
                        <a:rPr lang="en-US" altLang="zh-CN" sz="1200" kern="1200" dirty="0">
                          <a:solidFill>
                            <a:srgbClr val="C00000"/>
                          </a:solidFill>
                          <a:latin typeface="Gill Sans MT" panose="020B0502020104020203" pitchFamily="34" charset="0"/>
                          <a:ea typeface="+mj-ea"/>
                          <a:cs typeface="+mn-cs"/>
                        </a:rPr>
                        <a:t>HBM</a:t>
                      </a:r>
                      <a:endParaRPr lang="zh-CN" altLang="en-US" sz="1200" kern="1200" dirty="0">
                        <a:solidFill>
                          <a:srgbClr val="C00000"/>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863096392"/>
                  </a:ext>
                </a:extLst>
              </a:tr>
              <a:tr h="432825">
                <a:tc>
                  <a:txBody>
                    <a:bodyPr/>
                    <a:lstStyle/>
                    <a:p>
                      <a:r>
                        <a:rPr lang="zh-CN" altLang="en-US" sz="1200" b="1" dirty="0">
                          <a:solidFill>
                            <a:srgbClr val="374154"/>
                          </a:solidFill>
                          <a:latin typeface="Gill Sans MT" panose="020B0502020104020203" pitchFamily="34" charset="0"/>
                          <a:ea typeface="+mj-ea"/>
                        </a:rPr>
                        <a:t>内存带宽</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1.6TB/s</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1.6TB/s</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1.55</a:t>
                      </a:r>
                      <a:r>
                        <a:rPr lang="zh-CN" altLang="en-US" sz="1200" kern="1200" dirty="0">
                          <a:solidFill>
                            <a:srgbClr val="374154"/>
                          </a:solidFill>
                          <a:latin typeface="Gill Sans MT" panose="020B0502020104020203" pitchFamily="34" charset="0"/>
                          <a:ea typeface="+mj-ea"/>
                          <a:cs typeface="+mn-cs"/>
                        </a:rPr>
                        <a:t> </a:t>
                      </a:r>
                      <a:r>
                        <a:rPr lang="en-US" altLang="zh-CN" sz="1200" kern="1200" dirty="0">
                          <a:solidFill>
                            <a:srgbClr val="374154"/>
                          </a:solidFill>
                          <a:latin typeface="Gill Sans MT" panose="020B0502020104020203" pitchFamily="34" charset="0"/>
                          <a:ea typeface="+mj-ea"/>
                          <a:cs typeface="+mn-cs"/>
                        </a:rPr>
                        <a:t>TB/s </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033841077"/>
                  </a:ext>
                </a:extLst>
              </a:tr>
              <a:tr h="432825">
                <a:tc>
                  <a:txBody>
                    <a:bodyPr/>
                    <a:lstStyle/>
                    <a:p>
                      <a:r>
                        <a:rPr lang="en-US" altLang="zh-CN" sz="1200" b="1" dirty="0">
                          <a:solidFill>
                            <a:srgbClr val="374154"/>
                          </a:solidFill>
                          <a:latin typeface="Gill Sans MT" panose="020B0502020104020203" pitchFamily="34" charset="0"/>
                          <a:ea typeface="+mj-ea"/>
                        </a:rPr>
                        <a:t>IO </a:t>
                      </a:r>
                      <a:r>
                        <a:rPr lang="zh-CN" altLang="en-US" sz="1200" b="1" dirty="0">
                          <a:solidFill>
                            <a:srgbClr val="374154"/>
                          </a:solidFill>
                          <a:latin typeface="Gill Sans MT" panose="020B0502020104020203" pitchFamily="34" charset="0"/>
                          <a:ea typeface="+mj-ea"/>
                        </a:rPr>
                        <a:t>接口</a:t>
                      </a:r>
                    </a:p>
                  </a:txBody>
                  <a:tcPr anchor="ctr">
                    <a:solidFill>
                      <a:schemeClr val="tx2">
                        <a:lumMod val="20000"/>
                        <a:lumOff val="80000"/>
                        <a:alpha val="20000"/>
                      </a:schemeClr>
                    </a:solidFill>
                  </a:tcP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400W</a:t>
                      </a:r>
                      <a:endParaRPr lang="zh-CN" altLang="en-US" sz="1200" kern="1200" dirty="0">
                        <a:solidFill>
                          <a:srgbClr val="374154"/>
                        </a:solidFill>
                        <a:latin typeface="Gill Sans MT" panose="020B0502020104020203" pitchFamily="34" charset="0"/>
                        <a:ea typeface="+mj-ea"/>
                        <a:cs typeface="+mn-cs"/>
                      </a:endParaRPr>
                    </a:p>
                  </a:txBody>
                  <a:tcPr anchor="ctr"/>
                </a:tc>
                <a:tc>
                  <a:txBody>
                    <a:bodyPr/>
                    <a:lstStyle/>
                    <a:p>
                      <a:r>
                        <a:rPr lang="en-US" altLang="zh-CN" sz="1200" dirty="0">
                          <a:solidFill>
                            <a:srgbClr val="374154"/>
                          </a:solidFill>
                          <a:latin typeface="Gill Sans MT" panose="020B0502020104020203" pitchFamily="34" charset="0"/>
                          <a:ea typeface="+mj-ea"/>
                        </a:rPr>
                        <a:t>300W</a:t>
                      </a:r>
                      <a:endParaRPr lang="zh-CN" altLang="en-US" sz="1200" dirty="0">
                        <a:solidFill>
                          <a:srgbClr val="374154"/>
                        </a:solidFill>
                        <a:latin typeface="Gill Sans MT" panose="020B0502020104020203" pitchFamily="34" charset="0"/>
                        <a:ea typeface="+mj-ea"/>
                      </a:endParaRP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400W</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4225712484"/>
                  </a:ext>
                </a:extLst>
              </a:tr>
              <a:tr h="432825">
                <a:tc>
                  <a:txBody>
                    <a:bodyPr/>
                    <a:lstStyle/>
                    <a:p>
                      <a:r>
                        <a:rPr lang="zh-CN" altLang="en-US" sz="1200" b="1" dirty="0">
                          <a:solidFill>
                            <a:srgbClr val="374154"/>
                          </a:solidFill>
                          <a:latin typeface="Gill Sans MT" panose="020B0502020104020203" pitchFamily="34" charset="0"/>
                          <a:ea typeface="+mj-ea"/>
                        </a:rPr>
                        <a:t>外形规格</a:t>
                      </a: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OAM</a:t>
                      </a:r>
                      <a:r>
                        <a:rPr lang="zh-CN" altLang="en-US" sz="1200" dirty="0">
                          <a:solidFill>
                            <a:srgbClr val="374154"/>
                          </a:solidFill>
                          <a:latin typeface="Gill Sans MT" panose="020B0502020104020203" pitchFamily="34" charset="0"/>
                          <a:ea typeface="+mj-ea"/>
                        </a:rPr>
                        <a:t>模块</a:t>
                      </a:r>
                    </a:p>
                  </a:txBody>
                  <a:tcPr anchor="ctr"/>
                </a:tc>
                <a:tc>
                  <a:txBody>
                    <a:bodyPr/>
                    <a:lstStyle/>
                    <a:p>
                      <a:r>
                        <a:rPr lang="en-US" altLang="zh-CN" sz="1200" kern="1200" dirty="0">
                          <a:solidFill>
                            <a:srgbClr val="374154"/>
                          </a:solidFill>
                          <a:latin typeface="Gill Sans MT" panose="020B0502020104020203" pitchFamily="34" charset="0"/>
                          <a:ea typeface="+mn-ea"/>
                          <a:cs typeface="+mn-cs"/>
                        </a:rPr>
                        <a:t>FHFL </a:t>
                      </a:r>
                      <a:r>
                        <a:rPr lang="zh-CN" altLang="en-US" sz="1200" kern="1200" dirty="0">
                          <a:solidFill>
                            <a:srgbClr val="374154"/>
                          </a:solidFill>
                          <a:latin typeface="Gill Sans MT" panose="020B0502020104020203" pitchFamily="34" charset="0"/>
                          <a:ea typeface="+mn-ea"/>
                          <a:cs typeface="+mn-cs"/>
                        </a:rPr>
                        <a:t>双槽位 </a:t>
                      </a:r>
                      <a:r>
                        <a:rPr lang="en-US" altLang="zh-CN" sz="1200" kern="1200" dirty="0">
                          <a:solidFill>
                            <a:srgbClr val="374154"/>
                          </a:solidFill>
                          <a:latin typeface="Gill Sans MT" panose="020B0502020104020203" pitchFamily="34" charset="0"/>
                          <a:ea typeface="+mn-ea"/>
                          <a:cs typeface="+mn-cs"/>
                        </a:rPr>
                        <a:t>PCIe</a:t>
                      </a:r>
                      <a:r>
                        <a:rPr lang="zh-CN" altLang="en-US" sz="1200" kern="1200" dirty="0">
                          <a:solidFill>
                            <a:srgbClr val="374154"/>
                          </a:solidFill>
                          <a:latin typeface="Gill Sans MT" panose="020B0502020104020203" pitchFamily="34" charset="0"/>
                          <a:ea typeface="+mn-ea"/>
                          <a:cs typeface="+mn-cs"/>
                        </a:rPr>
                        <a:t>卡</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200" kern="1200" dirty="0">
                          <a:solidFill>
                            <a:srgbClr val="374154"/>
                          </a:solidFill>
                          <a:latin typeface="Gill Sans MT" panose="020B0502020104020203" pitchFamily="34" charset="0"/>
                          <a:ea typeface="+mj-ea"/>
                          <a:cs typeface="+mn-cs"/>
                        </a:rPr>
                        <a:t>SXM5</a:t>
                      </a:r>
                      <a:endParaRPr lang="zh-CN" altLang="en-US" sz="1200" kern="1200" dirty="0">
                        <a:solidFill>
                          <a:srgbClr val="374154"/>
                        </a:solidFill>
                        <a:latin typeface="Gill Sans MT" panose="020B0502020104020203" pitchFamily="34" charset="0"/>
                        <a:ea typeface="+mj-ea"/>
                        <a:cs typeface="+mn-cs"/>
                      </a:endParaRPr>
                    </a:p>
                  </a:txBody>
                  <a:tcPr anchor="ctr"/>
                </a:tc>
                <a:extLst>
                  <a:ext uri="{0D108BD9-81ED-4DB2-BD59-A6C34878D82A}">
                    <a16:rowId xmlns:a16="http://schemas.microsoft.com/office/drawing/2014/main" val="1329717600"/>
                  </a:ext>
                </a:extLst>
              </a:tr>
              <a:tr h="432825">
                <a:tc>
                  <a:txBody>
                    <a:bodyPr/>
                    <a:lstStyle/>
                    <a:p>
                      <a:r>
                        <a:rPr lang="zh-CN" altLang="en-US" sz="1200" b="1" dirty="0">
                          <a:solidFill>
                            <a:srgbClr val="374154"/>
                          </a:solidFill>
                          <a:latin typeface="Gill Sans MT" panose="020B0502020104020203" pitchFamily="34" charset="0"/>
                          <a:ea typeface="+mj-ea"/>
                        </a:rPr>
                        <a:t>发布</a:t>
                      </a:r>
                      <a:r>
                        <a:rPr lang="en-US" altLang="zh-CN" sz="1200" b="1" dirty="0">
                          <a:solidFill>
                            <a:srgbClr val="374154"/>
                          </a:solidFill>
                          <a:latin typeface="Gill Sans MT" panose="020B0502020104020203" pitchFamily="34" charset="0"/>
                          <a:ea typeface="+mj-ea"/>
                        </a:rPr>
                        <a:t>(</a:t>
                      </a:r>
                      <a:r>
                        <a:rPr lang="zh-CN" altLang="en-US" sz="1200" b="1" dirty="0">
                          <a:solidFill>
                            <a:srgbClr val="374154"/>
                          </a:solidFill>
                          <a:latin typeface="Gill Sans MT" panose="020B0502020104020203" pitchFamily="34" charset="0"/>
                          <a:ea typeface="+mj-ea"/>
                        </a:rPr>
                        <a:t>量产</a:t>
                      </a:r>
                      <a:r>
                        <a:rPr lang="en-US" altLang="zh-CN" sz="1200" b="1" dirty="0">
                          <a:solidFill>
                            <a:srgbClr val="374154"/>
                          </a:solidFill>
                          <a:latin typeface="Gill Sans MT" panose="020B0502020104020203" pitchFamily="34" charset="0"/>
                          <a:ea typeface="+mj-ea"/>
                        </a:rPr>
                        <a:t>)</a:t>
                      </a:r>
                      <a:endParaRPr lang="zh-CN" altLang="en-US" sz="1200" b="1" dirty="0">
                        <a:solidFill>
                          <a:srgbClr val="374154"/>
                        </a:solidFill>
                        <a:latin typeface="Gill Sans MT" panose="020B0502020104020203" pitchFamily="34" charset="0"/>
                        <a:ea typeface="+mj-ea"/>
                      </a:endParaRPr>
                    </a:p>
                  </a:txBody>
                  <a:tcPr anchor="ctr">
                    <a:solidFill>
                      <a:schemeClr val="tx2">
                        <a:lumMod val="20000"/>
                        <a:lumOff val="80000"/>
                        <a:alpha val="20000"/>
                      </a:schemeClr>
                    </a:solidFill>
                  </a:tcPr>
                </a:tc>
                <a:tc>
                  <a:txBody>
                    <a:bodyPr/>
                    <a:lstStyle/>
                    <a:p>
                      <a:r>
                        <a:rPr lang="en-US" altLang="zh-CN" sz="1200" dirty="0">
                          <a:solidFill>
                            <a:srgbClr val="374154"/>
                          </a:solidFill>
                          <a:latin typeface="Gill Sans MT" panose="020B0502020104020203" pitchFamily="34" charset="0"/>
                          <a:ea typeface="+mj-ea"/>
                        </a:rPr>
                        <a:t>2021</a:t>
                      </a:r>
                      <a:endParaRPr lang="zh-CN" altLang="en-US" sz="1200" dirty="0">
                        <a:solidFill>
                          <a:srgbClr val="374154"/>
                        </a:solidFill>
                        <a:latin typeface="Gill Sans MT" panose="020B0502020104020203" pitchFamily="34" charset="0"/>
                        <a:ea typeface="+mj-ea"/>
                      </a:endParaRPr>
                    </a:p>
                  </a:txBody>
                  <a:tcPr anchor="ctr"/>
                </a:tc>
                <a:tc>
                  <a:txBody>
                    <a:bodyPr/>
                    <a:lstStyle/>
                    <a:p>
                      <a:r>
                        <a:rPr lang="en-US" altLang="zh-CN" sz="1200" dirty="0">
                          <a:solidFill>
                            <a:srgbClr val="374154"/>
                          </a:solidFill>
                          <a:latin typeface="Gill Sans MT" panose="020B0502020104020203" pitchFamily="34" charset="0"/>
                          <a:ea typeface="+mj-ea"/>
                        </a:rPr>
                        <a:t>2020</a:t>
                      </a:r>
                      <a:endParaRPr lang="zh-CN" altLang="en-US" sz="1200" dirty="0">
                        <a:solidFill>
                          <a:srgbClr val="374154"/>
                        </a:solidFill>
                        <a:latin typeface="Gill Sans MT" panose="020B0502020104020203" pitchFamily="34" charset="0"/>
                        <a:ea typeface="+mj-ea"/>
                      </a:endParaRPr>
                    </a:p>
                  </a:txBody>
                  <a:tcPr anchor="ctr"/>
                </a:tc>
                <a:tc>
                  <a:txBody>
                    <a:bodyPr/>
                    <a:lstStyle/>
                    <a:p>
                      <a:pPr marL="0" algn="l" defTabSz="913707" rtl="0" eaLnBrk="1" latinLnBrk="0" hangingPunct="1"/>
                      <a:r>
                        <a:rPr lang="en-US" altLang="zh-CN" sz="1200" kern="1200" dirty="0">
                          <a:solidFill>
                            <a:srgbClr val="374154"/>
                          </a:solidFill>
                          <a:latin typeface="Gill Sans MT" panose="020B0502020104020203" pitchFamily="34" charset="0"/>
                          <a:ea typeface="+mj-ea"/>
                          <a:cs typeface="+mn-cs"/>
                        </a:rPr>
                        <a:t>2020</a:t>
                      </a:r>
                    </a:p>
                  </a:txBody>
                  <a:tcPr anchor="ctr"/>
                </a:tc>
                <a:extLst>
                  <a:ext uri="{0D108BD9-81ED-4DB2-BD59-A6C34878D82A}">
                    <a16:rowId xmlns:a16="http://schemas.microsoft.com/office/drawing/2014/main" val="4171624290"/>
                  </a:ext>
                </a:extLst>
              </a:tr>
            </a:tbl>
          </a:graphicData>
        </a:graphic>
      </p:graphicFrame>
      <p:pic>
        <p:nvPicPr>
          <p:cNvPr id="9" name="图片 8">
            <a:extLst>
              <a:ext uri="{FF2B5EF4-FFF2-40B4-BE49-F238E27FC236}">
                <a16:creationId xmlns:a16="http://schemas.microsoft.com/office/drawing/2014/main" id="{3991E285-3C5E-9242-93E8-B59200A5D1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50709" y="1313785"/>
            <a:ext cx="2718603" cy="4906800"/>
          </a:xfrm>
          <a:prstGeom prst="rect">
            <a:avLst/>
          </a:prstGeom>
        </p:spPr>
      </p:pic>
    </p:spTree>
    <p:extLst>
      <p:ext uri="{BB962C8B-B14F-4D97-AF65-F5344CB8AC3E}">
        <p14:creationId xmlns:p14="http://schemas.microsoft.com/office/powerpoint/2010/main" val="299986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3.</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燧原芯片</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a:p>
            <a:pPr marL="0" indent="0" algn="ctr">
              <a:buNone/>
            </a:pP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架构细节</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25001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0E7DE8-C621-9648-97C4-810991B246DA}"/>
              </a:ext>
            </a:extLst>
          </p:cNvPr>
          <p:cNvSpPr>
            <a:spLocks noGrp="1"/>
          </p:cNvSpPr>
          <p:nvPr>
            <p:ph type="title"/>
          </p:nvPr>
        </p:nvSpPr>
        <p:spPr/>
        <p:txBody>
          <a:bodyPr/>
          <a:lstStyle/>
          <a:p>
            <a:r>
              <a:rPr lang="en-US" altLang="zh-CN" dirty="0"/>
              <a:t>DTU 1.0</a:t>
            </a:r>
            <a:r>
              <a:rPr lang="zh-CN" altLang="en-US" dirty="0"/>
              <a:t> 封装</a:t>
            </a:r>
          </a:p>
        </p:txBody>
      </p:sp>
      <p:pic>
        <p:nvPicPr>
          <p:cNvPr id="4" name="图片 3">
            <a:extLst>
              <a:ext uri="{FF2B5EF4-FFF2-40B4-BE49-F238E27FC236}">
                <a16:creationId xmlns:a16="http://schemas.microsoft.com/office/drawing/2014/main" id="{BDDE3BF2-0967-9E46-8BAE-35EE1C9EF7FB}"/>
              </a:ext>
            </a:extLst>
          </p:cNvPr>
          <p:cNvPicPr>
            <a:picLocks noChangeAspect="1"/>
          </p:cNvPicPr>
          <p:nvPr/>
        </p:nvPicPr>
        <p:blipFill>
          <a:blip r:embed="rId2"/>
          <a:stretch>
            <a:fillRect/>
          </a:stretch>
        </p:blipFill>
        <p:spPr>
          <a:xfrm>
            <a:off x="631358" y="1484784"/>
            <a:ext cx="10963473" cy="4487329"/>
          </a:xfrm>
          <a:prstGeom prst="rect">
            <a:avLst/>
          </a:prstGeom>
        </p:spPr>
      </p:pic>
    </p:spTree>
    <p:extLst>
      <p:ext uri="{BB962C8B-B14F-4D97-AF65-F5344CB8AC3E}">
        <p14:creationId xmlns:p14="http://schemas.microsoft.com/office/powerpoint/2010/main" val="319262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88388-61CB-BF41-9056-56B9706BD9F8}"/>
              </a:ext>
            </a:extLst>
          </p:cNvPr>
          <p:cNvSpPr>
            <a:spLocks noGrp="1"/>
          </p:cNvSpPr>
          <p:nvPr>
            <p:ph type="title"/>
          </p:nvPr>
        </p:nvSpPr>
        <p:spPr/>
        <p:txBody>
          <a:bodyPr/>
          <a:lstStyle/>
          <a:p>
            <a:r>
              <a:rPr kumimoji="1" lang="en-US" altLang="zh-CN" dirty="0"/>
              <a:t>DTU 1.0 SOC</a:t>
            </a:r>
            <a:endParaRPr kumimoji="1" lang="zh-CN" altLang="en-US" dirty="0"/>
          </a:p>
        </p:txBody>
      </p:sp>
      <p:sp>
        <p:nvSpPr>
          <p:cNvPr id="3" name="内容占位符 2">
            <a:extLst>
              <a:ext uri="{FF2B5EF4-FFF2-40B4-BE49-F238E27FC236}">
                <a16:creationId xmlns:a16="http://schemas.microsoft.com/office/drawing/2014/main" id="{07500F25-9EEF-D045-A5E0-9009674A82E3}"/>
              </a:ext>
            </a:extLst>
          </p:cNvPr>
          <p:cNvSpPr>
            <a:spLocks noGrp="1"/>
          </p:cNvSpPr>
          <p:nvPr>
            <p:ph sz="half" idx="1"/>
          </p:nvPr>
        </p:nvSpPr>
        <p:spPr>
          <a:xfrm>
            <a:off x="623636" y="1196752"/>
            <a:ext cx="2522417" cy="5197702"/>
          </a:xfrm>
        </p:spPr>
        <p:txBody>
          <a:bodyPr anchor="ctr"/>
          <a:lstStyle/>
          <a:p>
            <a:r>
              <a:rPr kumimoji="1" lang="en-US" altLang="zh-CN" dirty="0"/>
              <a:t>32X</a:t>
            </a:r>
            <a:r>
              <a:rPr kumimoji="1" lang="zh-CN" altLang="en-US" dirty="0"/>
              <a:t> </a:t>
            </a:r>
            <a:r>
              <a:rPr kumimoji="1" lang="en-US" altLang="zh-CN" dirty="0"/>
              <a:t> AI AI</a:t>
            </a:r>
            <a:r>
              <a:rPr kumimoji="1" lang="zh-CN" altLang="en-US" dirty="0"/>
              <a:t>核</a:t>
            </a:r>
            <a:endParaRPr kumimoji="1" lang="en-US" altLang="zh-CN" dirty="0"/>
          </a:p>
          <a:p>
            <a:r>
              <a:rPr kumimoji="1" lang="en-US" altLang="zh-CN" dirty="0"/>
              <a:t>4X</a:t>
            </a:r>
            <a:r>
              <a:rPr kumimoji="1" lang="zh-CN" altLang="en-US" dirty="0"/>
              <a:t> 计算簇</a:t>
            </a:r>
            <a:endParaRPr kumimoji="1" lang="en-US" altLang="zh-CN" dirty="0"/>
          </a:p>
          <a:p>
            <a:r>
              <a:rPr kumimoji="1" lang="en-US" altLang="zh-CN" dirty="0"/>
              <a:t>40</a:t>
            </a:r>
            <a:r>
              <a:rPr kumimoji="1" lang="zh-CN" altLang="en-US" dirty="0"/>
              <a:t>个数据传输引擎</a:t>
            </a:r>
            <a:endParaRPr kumimoji="1" lang="en-US" altLang="zh-CN" dirty="0"/>
          </a:p>
          <a:p>
            <a:endParaRPr kumimoji="1" lang="en-US" altLang="zh-CN" dirty="0"/>
          </a:p>
          <a:p>
            <a:r>
              <a:rPr kumimoji="1" lang="en-US" altLang="zh-CN" dirty="0"/>
              <a:t>4 </a:t>
            </a:r>
            <a:r>
              <a:rPr kumimoji="1" lang="zh-CN" altLang="en-US" dirty="0"/>
              <a:t>路高速互连</a:t>
            </a:r>
          </a:p>
          <a:p>
            <a:r>
              <a:rPr kumimoji="1" lang="en-US" altLang="zh-CN" dirty="0"/>
              <a:t>2X</a:t>
            </a:r>
            <a:r>
              <a:rPr kumimoji="1" lang="zh-CN" altLang="en-US" dirty="0"/>
              <a:t> </a:t>
            </a:r>
            <a:r>
              <a:rPr kumimoji="1" lang="en-US" altLang="zh-CN" dirty="0"/>
              <a:t>HBM2</a:t>
            </a:r>
            <a:r>
              <a:rPr kumimoji="1" lang="zh-CN" altLang="en-US" dirty="0"/>
              <a:t> </a:t>
            </a:r>
            <a:r>
              <a:rPr kumimoji="1" lang="en-US" altLang="zh-CN" dirty="0"/>
              <a:t>32G</a:t>
            </a:r>
          </a:p>
          <a:p>
            <a:r>
              <a:rPr kumimoji="1" lang="en-US" altLang="zh-CN" dirty="0"/>
              <a:t>512GB/s bandwidth</a:t>
            </a:r>
            <a:endParaRPr kumimoji="1" lang="zh-CN" altLang="en-US" dirty="0"/>
          </a:p>
        </p:txBody>
      </p:sp>
      <p:pic>
        <p:nvPicPr>
          <p:cNvPr id="4" name="图片 3">
            <a:extLst>
              <a:ext uri="{FF2B5EF4-FFF2-40B4-BE49-F238E27FC236}">
                <a16:creationId xmlns:a16="http://schemas.microsoft.com/office/drawing/2014/main" id="{473BF7E2-9F69-0B41-BBD6-BF8972F4A75B}"/>
              </a:ext>
            </a:extLst>
          </p:cNvPr>
          <p:cNvPicPr>
            <a:picLocks noChangeAspect="1"/>
          </p:cNvPicPr>
          <p:nvPr/>
        </p:nvPicPr>
        <p:blipFill>
          <a:blip r:embed="rId2"/>
          <a:stretch>
            <a:fillRect/>
          </a:stretch>
        </p:blipFill>
        <p:spPr>
          <a:xfrm>
            <a:off x="3362077" y="1189452"/>
            <a:ext cx="8462461" cy="5263884"/>
          </a:xfrm>
          <a:prstGeom prst="rect">
            <a:avLst/>
          </a:prstGeom>
        </p:spPr>
      </p:pic>
    </p:spTree>
    <p:extLst>
      <p:ext uri="{BB962C8B-B14F-4D97-AF65-F5344CB8AC3E}">
        <p14:creationId xmlns:p14="http://schemas.microsoft.com/office/powerpoint/2010/main" val="186358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8CF3D-69FA-6448-82FC-1CEA0B6A504B}"/>
              </a:ext>
            </a:extLst>
          </p:cNvPr>
          <p:cNvSpPr>
            <a:spLocks noGrp="1"/>
          </p:cNvSpPr>
          <p:nvPr>
            <p:ph type="title"/>
          </p:nvPr>
        </p:nvSpPr>
        <p:spPr/>
        <p:txBody>
          <a:bodyPr/>
          <a:lstStyle/>
          <a:p>
            <a:r>
              <a:rPr kumimoji="1" lang="en-US" altLang="zh-CN" dirty="0"/>
              <a:t>GCU-CARE 1.0</a:t>
            </a:r>
            <a:endParaRPr kumimoji="1" lang="zh-CN" altLang="en-US" dirty="0"/>
          </a:p>
        </p:txBody>
      </p:sp>
      <p:sp>
        <p:nvSpPr>
          <p:cNvPr id="3" name="内容占位符 2">
            <a:extLst>
              <a:ext uri="{FF2B5EF4-FFF2-40B4-BE49-F238E27FC236}">
                <a16:creationId xmlns:a16="http://schemas.microsoft.com/office/drawing/2014/main" id="{5DF1EED8-D8B1-EF41-821C-5CF78EE670C9}"/>
              </a:ext>
            </a:extLst>
          </p:cNvPr>
          <p:cNvSpPr>
            <a:spLocks noGrp="1"/>
          </p:cNvSpPr>
          <p:nvPr>
            <p:ph sz="half" idx="1"/>
          </p:nvPr>
        </p:nvSpPr>
        <p:spPr>
          <a:xfrm>
            <a:off x="623636" y="1196752"/>
            <a:ext cx="3242497" cy="5197702"/>
          </a:xfrm>
        </p:spPr>
        <p:txBody>
          <a:bodyPr anchor="ctr"/>
          <a:lstStyle/>
          <a:p>
            <a:r>
              <a:rPr kumimoji="1" lang="en-US" altLang="zh-CN" dirty="0"/>
              <a:t>20 TFLOPS@FP32</a:t>
            </a:r>
          </a:p>
          <a:p>
            <a:r>
              <a:rPr kumimoji="1" lang="en-US" altLang="zh-CN" dirty="0"/>
              <a:t>Bus width</a:t>
            </a:r>
            <a:r>
              <a:rPr kumimoji="1" lang="zh-CN" altLang="en-US" dirty="0"/>
              <a:t> </a:t>
            </a:r>
            <a:r>
              <a:rPr kumimoji="1" lang="en-US" altLang="zh-CN" dirty="0"/>
              <a:t>1024-bit</a:t>
            </a:r>
          </a:p>
          <a:p>
            <a:r>
              <a:rPr kumimoji="1" lang="en-US" altLang="zh-CN" dirty="0"/>
              <a:t>Full precision support </a:t>
            </a:r>
          </a:p>
          <a:p>
            <a:r>
              <a:rPr kumimoji="1" lang="en-US" altLang="zh-CN" dirty="0"/>
              <a:t>Fully programmable VLIW</a:t>
            </a:r>
            <a:endParaRPr kumimoji="1" lang="zh-CN" altLang="en-US" dirty="0"/>
          </a:p>
        </p:txBody>
      </p:sp>
      <p:pic>
        <p:nvPicPr>
          <p:cNvPr id="5" name="图片 4">
            <a:extLst>
              <a:ext uri="{FF2B5EF4-FFF2-40B4-BE49-F238E27FC236}">
                <a16:creationId xmlns:a16="http://schemas.microsoft.com/office/drawing/2014/main" id="{594A214A-C986-CB40-B259-F57D5DA1496D}"/>
              </a:ext>
            </a:extLst>
          </p:cNvPr>
          <p:cNvPicPr>
            <a:picLocks noChangeAspect="1"/>
          </p:cNvPicPr>
          <p:nvPr/>
        </p:nvPicPr>
        <p:blipFill>
          <a:blip r:embed="rId2"/>
          <a:stretch>
            <a:fillRect/>
          </a:stretch>
        </p:blipFill>
        <p:spPr>
          <a:xfrm>
            <a:off x="4154165" y="1216778"/>
            <a:ext cx="7594600" cy="5118100"/>
          </a:xfrm>
          <a:prstGeom prst="rect">
            <a:avLst/>
          </a:prstGeom>
        </p:spPr>
      </p:pic>
    </p:spTree>
    <p:extLst>
      <p:ext uri="{BB962C8B-B14F-4D97-AF65-F5344CB8AC3E}">
        <p14:creationId xmlns:p14="http://schemas.microsoft.com/office/powerpoint/2010/main" val="386648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AA8F4-96D0-6D4C-9B1A-7481AD739797}"/>
              </a:ext>
            </a:extLst>
          </p:cNvPr>
          <p:cNvSpPr>
            <a:spLocks noGrp="1"/>
          </p:cNvSpPr>
          <p:nvPr>
            <p:ph type="title"/>
          </p:nvPr>
        </p:nvSpPr>
        <p:spPr/>
        <p:txBody>
          <a:bodyPr/>
          <a:lstStyle/>
          <a:p>
            <a:r>
              <a:rPr kumimoji="1" lang="en-US" altLang="zh-CN" dirty="0"/>
              <a:t>GCU-CARE 1.0</a:t>
            </a:r>
            <a:endParaRPr kumimoji="1" lang="zh-CN" altLang="en-US" dirty="0"/>
          </a:p>
        </p:txBody>
      </p:sp>
      <p:sp>
        <p:nvSpPr>
          <p:cNvPr id="3" name="内容占位符 2">
            <a:extLst>
              <a:ext uri="{FF2B5EF4-FFF2-40B4-BE49-F238E27FC236}">
                <a16:creationId xmlns:a16="http://schemas.microsoft.com/office/drawing/2014/main" id="{0C7BE1BF-7218-C146-A1A2-E0CD7F811ABF}"/>
              </a:ext>
            </a:extLst>
          </p:cNvPr>
          <p:cNvSpPr>
            <a:spLocks noGrp="1"/>
          </p:cNvSpPr>
          <p:nvPr>
            <p:ph sz="half" idx="1"/>
          </p:nvPr>
        </p:nvSpPr>
        <p:spPr>
          <a:xfrm>
            <a:off x="623635" y="1196752"/>
            <a:ext cx="3602537" cy="5197702"/>
          </a:xfrm>
        </p:spPr>
        <p:txBody>
          <a:bodyPr anchor="ctr"/>
          <a:lstStyle/>
          <a:p>
            <a:r>
              <a:rPr kumimoji="1" lang="en-US" altLang="zh-CN" dirty="0"/>
              <a:t>256 </a:t>
            </a:r>
            <a:r>
              <a:rPr kumimoji="1" lang="zh-CN" altLang="en-US" dirty="0"/>
              <a:t>个 </a:t>
            </a:r>
            <a:r>
              <a:rPr kumimoji="1" lang="en-US" altLang="zh-CN" dirty="0"/>
              <a:t>Tensor kernel</a:t>
            </a:r>
          </a:p>
          <a:p>
            <a:r>
              <a:rPr kumimoji="1" lang="en-US" altLang="zh-CN" dirty="0"/>
              <a:t>Each kernel </a:t>
            </a:r>
            <a:r>
              <a:rPr kumimoji="1" lang="zh-CN" altLang="en-US" dirty="0"/>
              <a:t>核能力</a:t>
            </a:r>
            <a:endParaRPr kumimoji="1" lang="en-US" altLang="zh-CN" dirty="0"/>
          </a:p>
          <a:p>
            <a:pPr lvl="1"/>
            <a:r>
              <a:rPr kumimoji="1" lang="en-US" altLang="zh-CN" sz="1600" dirty="0"/>
              <a:t>Supports 1x 32-bit MAC </a:t>
            </a:r>
          </a:p>
          <a:p>
            <a:pPr lvl="1"/>
            <a:r>
              <a:rPr kumimoji="1" lang="en-US" altLang="zh-CN" sz="1600" dirty="0"/>
              <a:t>Supports 4x 16-bit/8-bit MAC </a:t>
            </a:r>
          </a:p>
          <a:p>
            <a:pPr lvl="1"/>
            <a:r>
              <a:rPr kumimoji="1" lang="en-US" altLang="zh-CN" sz="1600" dirty="0"/>
              <a:t>Supports full precision </a:t>
            </a:r>
          </a:p>
          <a:p>
            <a:pPr lvl="1"/>
            <a:r>
              <a:rPr kumimoji="1" lang="en-US" altLang="zh-CN" sz="1600" dirty="0"/>
              <a:t>Supports mixed precision</a:t>
            </a:r>
          </a:p>
          <a:p>
            <a:pPr marL="239106" lvl="1" indent="-239106">
              <a:buClr>
                <a:schemeClr val="accent2">
                  <a:lumMod val="90000"/>
                </a:schemeClr>
              </a:buClr>
              <a:buFont typeface="Arial" panose="020B0604020202020204" pitchFamily="34" charset="0"/>
              <a:buChar char="•"/>
            </a:pPr>
            <a:r>
              <a:rPr kumimoji="1" lang="en-US" altLang="zh-CN" sz="2000" dirty="0"/>
              <a:t>Reuse data and bandwidth between kernels</a:t>
            </a:r>
            <a:endParaRPr kumimoji="1" lang="zh-CN" altLang="en-US" sz="2000" dirty="0"/>
          </a:p>
        </p:txBody>
      </p:sp>
      <p:pic>
        <p:nvPicPr>
          <p:cNvPr id="4" name="图片 3">
            <a:extLst>
              <a:ext uri="{FF2B5EF4-FFF2-40B4-BE49-F238E27FC236}">
                <a16:creationId xmlns:a16="http://schemas.microsoft.com/office/drawing/2014/main" id="{B1F280FC-DE75-FF4C-B10C-51E06BEDE3D9}"/>
              </a:ext>
            </a:extLst>
          </p:cNvPr>
          <p:cNvPicPr>
            <a:picLocks noChangeAspect="1"/>
          </p:cNvPicPr>
          <p:nvPr/>
        </p:nvPicPr>
        <p:blipFill>
          <a:blip r:embed="rId2"/>
          <a:stretch>
            <a:fillRect/>
          </a:stretch>
        </p:blipFill>
        <p:spPr>
          <a:xfrm>
            <a:off x="4069605" y="1261953"/>
            <a:ext cx="7645400" cy="5067300"/>
          </a:xfrm>
          <a:prstGeom prst="rect">
            <a:avLst/>
          </a:prstGeom>
        </p:spPr>
      </p:pic>
    </p:spTree>
    <p:extLst>
      <p:ext uri="{BB962C8B-B14F-4D97-AF65-F5344CB8AC3E}">
        <p14:creationId xmlns:p14="http://schemas.microsoft.com/office/powerpoint/2010/main" val="50634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7D157-5296-2347-91DC-CE277934962D}"/>
              </a:ext>
            </a:extLst>
          </p:cNvPr>
          <p:cNvSpPr>
            <a:spLocks noGrp="1"/>
          </p:cNvSpPr>
          <p:nvPr>
            <p:ph type="title"/>
          </p:nvPr>
        </p:nvSpPr>
        <p:spPr/>
        <p:txBody>
          <a:bodyPr/>
          <a:lstStyle/>
          <a:p>
            <a:r>
              <a:rPr kumimoji="1" lang="en-US" altLang="zh-CN" dirty="0"/>
              <a:t>32 Kernels for 1024-bit General Vector</a:t>
            </a:r>
            <a:endParaRPr kumimoji="1" lang="zh-CN" altLang="en-US" dirty="0"/>
          </a:p>
        </p:txBody>
      </p:sp>
      <p:pic>
        <p:nvPicPr>
          <p:cNvPr id="4" name="图片 3">
            <a:extLst>
              <a:ext uri="{FF2B5EF4-FFF2-40B4-BE49-F238E27FC236}">
                <a16:creationId xmlns:a16="http://schemas.microsoft.com/office/drawing/2014/main" id="{781A5F5E-C8FC-5046-9567-6F883B3D1ADC}"/>
              </a:ext>
            </a:extLst>
          </p:cNvPr>
          <p:cNvPicPr>
            <a:picLocks noChangeAspect="1"/>
          </p:cNvPicPr>
          <p:nvPr/>
        </p:nvPicPr>
        <p:blipFill>
          <a:blip r:embed="rId2"/>
          <a:stretch>
            <a:fillRect/>
          </a:stretch>
        </p:blipFill>
        <p:spPr>
          <a:xfrm>
            <a:off x="651015" y="1628800"/>
            <a:ext cx="11019986" cy="4192069"/>
          </a:xfrm>
          <a:prstGeom prst="rect">
            <a:avLst/>
          </a:prstGeom>
        </p:spPr>
      </p:pic>
    </p:spTree>
    <p:extLst>
      <p:ext uri="{BB962C8B-B14F-4D97-AF65-F5344CB8AC3E}">
        <p14:creationId xmlns:p14="http://schemas.microsoft.com/office/powerpoint/2010/main" val="27982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092928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7D157-5296-2347-91DC-CE277934962D}"/>
              </a:ext>
            </a:extLst>
          </p:cNvPr>
          <p:cNvSpPr>
            <a:spLocks noGrp="1"/>
          </p:cNvSpPr>
          <p:nvPr>
            <p:ph type="title"/>
          </p:nvPr>
        </p:nvSpPr>
        <p:spPr/>
        <p:txBody>
          <a:bodyPr/>
          <a:lstStyle/>
          <a:p>
            <a:r>
              <a:rPr kumimoji="1" lang="en-US" altLang="zh-CN" dirty="0"/>
              <a:t>32/64/128 Kernels for Vector MAC</a:t>
            </a:r>
            <a:endParaRPr kumimoji="1" lang="zh-CN" altLang="en-US" dirty="0"/>
          </a:p>
        </p:txBody>
      </p:sp>
      <p:sp>
        <p:nvSpPr>
          <p:cNvPr id="3" name="文本框 2">
            <a:extLst>
              <a:ext uri="{FF2B5EF4-FFF2-40B4-BE49-F238E27FC236}">
                <a16:creationId xmlns:a16="http://schemas.microsoft.com/office/drawing/2014/main" id="{D6E472DA-9887-7248-9B6E-C7782BA24587}"/>
              </a:ext>
            </a:extLst>
          </p:cNvPr>
          <p:cNvSpPr txBox="1"/>
          <p:nvPr/>
        </p:nvSpPr>
        <p:spPr>
          <a:xfrm>
            <a:off x="3859481" y="3883231"/>
            <a:ext cx="184731" cy="369332"/>
          </a:xfrm>
          <a:prstGeom prst="rect">
            <a:avLst/>
          </a:prstGeom>
          <a:noFill/>
        </p:spPr>
        <p:txBody>
          <a:bodyPr wrap="none" rtlCol="0">
            <a:spAutoFit/>
          </a:bodyPr>
          <a:lstStyle/>
          <a:p>
            <a:endParaRPr kumimoji="1" lang="zh-CN" altLang="en-US" dirty="0"/>
          </a:p>
        </p:txBody>
      </p:sp>
      <p:pic>
        <p:nvPicPr>
          <p:cNvPr id="5" name="图片 4">
            <a:extLst>
              <a:ext uri="{FF2B5EF4-FFF2-40B4-BE49-F238E27FC236}">
                <a16:creationId xmlns:a16="http://schemas.microsoft.com/office/drawing/2014/main" id="{1AE5B180-4EEC-984A-AEBF-2AFC7F39A083}"/>
              </a:ext>
            </a:extLst>
          </p:cNvPr>
          <p:cNvPicPr>
            <a:picLocks noChangeAspect="1"/>
          </p:cNvPicPr>
          <p:nvPr/>
        </p:nvPicPr>
        <p:blipFill>
          <a:blip r:embed="rId2"/>
          <a:stretch>
            <a:fillRect/>
          </a:stretch>
        </p:blipFill>
        <p:spPr>
          <a:xfrm>
            <a:off x="623636" y="1916832"/>
            <a:ext cx="11066933" cy="3605476"/>
          </a:xfrm>
          <a:prstGeom prst="rect">
            <a:avLst/>
          </a:prstGeom>
        </p:spPr>
      </p:pic>
    </p:spTree>
    <p:extLst>
      <p:ext uri="{BB962C8B-B14F-4D97-AF65-F5344CB8AC3E}">
        <p14:creationId xmlns:p14="http://schemas.microsoft.com/office/powerpoint/2010/main" val="187779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88B17A2-E09F-6543-8ABA-C51690B94E70}"/>
              </a:ext>
            </a:extLst>
          </p:cNvPr>
          <p:cNvSpPr>
            <a:spLocks noGrp="1"/>
          </p:cNvSpPr>
          <p:nvPr>
            <p:ph type="title"/>
          </p:nvPr>
        </p:nvSpPr>
        <p:spPr/>
        <p:txBody>
          <a:bodyPr/>
          <a:lstStyle/>
          <a:p>
            <a:r>
              <a:rPr lang="en-US" altLang="zh-CN" dirty="0"/>
              <a:t>Vector Sum and Vector Pooling</a:t>
            </a:r>
            <a:endParaRPr lang="zh-CN" altLang="en-US" dirty="0"/>
          </a:p>
        </p:txBody>
      </p:sp>
      <p:pic>
        <p:nvPicPr>
          <p:cNvPr id="6" name="图片 5">
            <a:extLst>
              <a:ext uri="{FF2B5EF4-FFF2-40B4-BE49-F238E27FC236}">
                <a16:creationId xmlns:a16="http://schemas.microsoft.com/office/drawing/2014/main" id="{6220D370-556C-B04E-9102-A108100E37D0}"/>
              </a:ext>
            </a:extLst>
          </p:cNvPr>
          <p:cNvPicPr>
            <a:picLocks noChangeAspect="1"/>
          </p:cNvPicPr>
          <p:nvPr/>
        </p:nvPicPr>
        <p:blipFill>
          <a:blip r:embed="rId2"/>
          <a:stretch>
            <a:fillRect/>
          </a:stretch>
        </p:blipFill>
        <p:spPr>
          <a:xfrm>
            <a:off x="614385" y="1554423"/>
            <a:ext cx="4798818" cy="4320000"/>
          </a:xfrm>
          <a:prstGeom prst="rect">
            <a:avLst/>
          </a:prstGeom>
          <a:ln w="19050">
            <a:solidFill>
              <a:srgbClr val="C00000"/>
            </a:solidFill>
          </a:ln>
        </p:spPr>
      </p:pic>
      <p:pic>
        <p:nvPicPr>
          <p:cNvPr id="7" name="图片 6">
            <a:extLst>
              <a:ext uri="{FF2B5EF4-FFF2-40B4-BE49-F238E27FC236}">
                <a16:creationId xmlns:a16="http://schemas.microsoft.com/office/drawing/2014/main" id="{5915D37C-67CB-1D46-9830-772413306C06}"/>
              </a:ext>
            </a:extLst>
          </p:cNvPr>
          <p:cNvPicPr>
            <a:picLocks noChangeAspect="1"/>
          </p:cNvPicPr>
          <p:nvPr/>
        </p:nvPicPr>
        <p:blipFill>
          <a:blip r:embed="rId3"/>
          <a:stretch>
            <a:fillRect/>
          </a:stretch>
        </p:blipFill>
        <p:spPr>
          <a:xfrm>
            <a:off x="5882357" y="1554423"/>
            <a:ext cx="5770510" cy="4320000"/>
          </a:xfrm>
          <a:prstGeom prst="rect">
            <a:avLst/>
          </a:prstGeom>
          <a:ln w="19050">
            <a:solidFill>
              <a:srgbClr val="C00000"/>
            </a:solidFill>
          </a:ln>
        </p:spPr>
      </p:pic>
    </p:spTree>
    <p:extLst>
      <p:ext uri="{BB962C8B-B14F-4D97-AF65-F5344CB8AC3E}">
        <p14:creationId xmlns:p14="http://schemas.microsoft.com/office/powerpoint/2010/main" val="75839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17B4FD-AD40-CD43-AC8E-25F51F53F127}"/>
              </a:ext>
            </a:extLst>
          </p:cNvPr>
          <p:cNvSpPr>
            <a:spLocks noGrp="1"/>
          </p:cNvSpPr>
          <p:nvPr>
            <p:ph type="title"/>
          </p:nvPr>
        </p:nvSpPr>
        <p:spPr/>
        <p:txBody>
          <a:bodyPr/>
          <a:lstStyle/>
          <a:p>
            <a:r>
              <a:rPr lang="en-US" altLang="zh-CN" dirty="0"/>
              <a:t>256 Kernels for Conv Operations</a:t>
            </a:r>
            <a:endParaRPr lang="zh-CN" altLang="en-US" dirty="0"/>
          </a:p>
        </p:txBody>
      </p:sp>
      <p:pic>
        <p:nvPicPr>
          <p:cNvPr id="7" name="图片 6">
            <a:extLst>
              <a:ext uri="{FF2B5EF4-FFF2-40B4-BE49-F238E27FC236}">
                <a16:creationId xmlns:a16="http://schemas.microsoft.com/office/drawing/2014/main" id="{4F3DACD3-F622-AE4C-9A57-8631F5496725}"/>
              </a:ext>
            </a:extLst>
          </p:cNvPr>
          <p:cNvPicPr>
            <a:picLocks noChangeAspect="1"/>
          </p:cNvPicPr>
          <p:nvPr/>
        </p:nvPicPr>
        <p:blipFill>
          <a:blip r:embed="rId2"/>
          <a:stretch>
            <a:fillRect/>
          </a:stretch>
        </p:blipFill>
        <p:spPr>
          <a:xfrm>
            <a:off x="492906" y="1700808"/>
            <a:ext cx="11210949" cy="4109772"/>
          </a:xfrm>
          <a:prstGeom prst="rect">
            <a:avLst/>
          </a:prstGeom>
        </p:spPr>
      </p:pic>
    </p:spTree>
    <p:extLst>
      <p:ext uri="{BB962C8B-B14F-4D97-AF65-F5344CB8AC3E}">
        <p14:creationId xmlns:p14="http://schemas.microsoft.com/office/powerpoint/2010/main" val="665641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E85CB-C362-9345-8491-D1FABB08EDD5}"/>
              </a:ext>
            </a:extLst>
          </p:cNvPr>
          <p:cNvSpPr>
            <a:spLocks noGrp="1"/>
          </p:cNvSpPr>
          <p:nvPr>
            <p:ph type="title"/>
          </p:nvPr>
        </p:nvSpPr>
        <p:spPr/>
        <p:txBody>
          <a:bodyPr/>
          <a:lstStyle/>
          <a:p>
            <a:r>
              <a:rPr kumimoji="1" lang="en-US" altLang="zh-CN" dirty="0"/>
              <a:t>256 Kernels for GEMM Operations</a:t>
            </a:r>
            <a:endParaRPr kumimoji="1" lang="zh-CN" altLang="en-US" dirty="0"/>
          </a:p>
        </p:txBody>
      </p:sp>
      <p:pic>
        <p:nvPicPr>
          <p:cNvPr id="4" name="图片 3">
            <a:extLst>
              <a:ext uri="{FF2B5EF4-FFF2-40B4-BE49-F238E27FC236}">
                <a16:creationId xmlns:a16="http://schemas.microsoft.com/office/drawing/2014/main" id="{A41783E9-09D7-AC4F-8AAF-65E0320A6BD4}"/>
              </a:ext>
            </a:extLst>
          </p:cNvPr>
          <p:cNvPicPr>
            <a:picLocks noChangeAspect="1"/>
          </p:cNvPicPr>
          <p:nvPr/>
        </p:nvPicPr>
        <p:blipFill>
          <a:blip r:embed="rId2"/>
          <a:stretch>
            <a:fillRect/>
          </a:stretch>
        </p:blipFill>
        <p:spPr>
          <a:xfrm>
            <a:off x="456902" y="1628800"/>
            <a:ext cx="11282957" cy="4248694"/>
          </a:xfrm>
          <a:prstGeom prst="rect">
            <a:avLst/>
          </a:prstGeom>
        </p:spPr>
      </p:pic>
    </p:spTree>
    <p:extLst>
      <p:ext uri="{BB962C8B-B14F-4D97-AF65-F5344CB8AC3E}">
        <p14:creationId xmlns:p14="http://schemas.microsoft.com/office/powerpoint/2010/main" val="1108078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7E4784-8DD5-FD47-9A94-299586938130}"/>
              </a:ext>
            </a:extLst>
          </p:cNvPr>
          <p:cNvSpPr>
            <a:spLocks noGrp="1"/>
          </p:cNvSpPr>
          <p:nvPr>
            <p:ph type="title"/>
          </p:nvPr>
        </p:nvSpPr>
        <p:spPr/>
        <p:txBody>
          <a:bodyPr/>
          <a:lstStyle/>
          <a:p>
            <a:r>
              <a:rPr lang="zh-CN" altLang="en-US" dirty="0"/>
              <a:t>邃思</a:t>
            </a:r>
            <a:r>
              <a:rPr lang="en-US" altLang="zh-CN" dirty="0"/>
              <a:t>2.0</a:t>
            </a:r>
            <a:r>
              <a:rPr lang="zh-CN" altLang="en-US" dirty="0"/>
              <a:t>芯片</a:t>
            </a:r>
            <a:r>
              <a:rPr lang="en-US" altLang="zh-CN" dirty="0"/>
              <a:t>: </a:t>
            </a:r>
            <a:r>
              <a:rPr lang="zh-CN" altLang="en-US" dirty="0"/>
              <a:t>基于</a:t>
            </a:r>
            <a:r>
              <a:rPr lang="en-US" altLang="zh-CN" dirty="0"/>
              <a:t>12nm</a:t>
            </a:r>
            <a:r>
              <a:rPr lang="zh-CN" altLang="en-US" dirty="0"/>
              <a:t>的全新</a:t>
            </a:r>
            <a:r>
              <a:rPr lang="en-US" altLang="zh-CN" dirty="0"/>
              <a:t>GCU</a:t>
            </a:r>
            <a:r>
              <a:rPr lang="zh-CN" altLang="en-US" dirty="0"/>
              <a:t>架构</a:t>
            </a:r>
          </a:p>
        </p:txBody>
      </p:sp>
      <p:sp>
        <p:nvSpPr>
          <p:cNvPr id="6" name="内容占位符 5">
            <a:extLst>
              <a:ext uri="{FF2B5EF4-FFF2-40B4-BE49-F238E27FC236}">
                <a16:creationId xmlns:a16="http://schemas.microsoft.com/office/drawing/2014/main" id="{37AA56AD-DDB5-2D47-8CD3-5257DD1EFC60}"/>
              </a:ext>
            </a:extLst>
          </p:cNvPr>
          <p:cNvSpPr>
            <a:spLocks noGrp="1"/>
          </p:cNvSpPr>
          <p:nvPr>
            <p:ph sz="half" idx="1"/>
          </p:nvPr>
        </p:nvSpPr>
        <p:spPr>
          <a:xfrm>
            <a:off x="695643" y="1844824"/>
            <a:ext cx="6039199" cy="1080120"/>
          </a:xfrm>
        </p:spPr>
        <p:txBody>
          <a:bodyPr/>
          <a:lstStyle/>
          <a:p>
            <a:pPr>
              <a:lnSpc>
                <a:spcPct val="100000"/>
              </a:lnSpc>
            </a:pPr>
            <a:r>
              <a:rPr lang="zh-CN" altLang="en-US" sz="1600" dirty="0"/>
              <a:t>新算力架构，支持</a:t>
            </a:r>
            <a:r>
              <a:rPr lang="en-US" altLang="zh-CN" sz="1600" dirty="0"/>
              <a:t>TF32</a:t>
            </a:r>
            <a:r>
              <a:rPr lang="zh-CN" altLang="en-US" sz="1600" dirty="0"/>
              <a:t>数据格式</a:t>
            </a:r>
            <a:endParaRPr lang="en-US" altLang="zh-CN" sz="1600" dirty="0"/>
          </a:p>
          <a:p>
            <a:pPr>
              <a:lnSpc>
                <a:spcPct val="100000"/>
              </a:lnSpc>
            </a:pPr>
            <a:r>
              <a:rPr lang="zh-CN" altLang="en-US" sz="1600" dirty="0"/>
              <a:t>面积增加</a:t>
            </a:r>
            <a:r>
              <a:rPr lang="en-US" altLang="zh-CN" sz="1600" dirty="0"/>
              <a:t>7%, </a:t>
            </a:r>
            <a:r>
              <a:rPr lang="zh-CN" altLang="en-US" sz="1600" dirty="0"/>
              <a:t>性能增强</a:t>
            </a:r>
            <a:r>
              <a:rPr lang="en-US" altLang="zh-CN" sz="1600" dirty="0"/>
              <a:t>60%</a:t>
            </a:r>
          </a:p>
          <a:p>
            <a:pPr>
              <a:lnSpc>
                <a:spcPct val="100000"/>
              </a:lnSpc>
            </a:pPr>
            <a:r>
              <a:rPr lang="zh-CN" altLang="en-US" sz="1600" dirty="0"/>
              <a:t>增强多线程张量计算和超越函数，提高数据计算并行度</a:t>
            </a:r>
          </a:p>
        </p:txBody>
      </p:sp>
      <p:pic>
        <p:nvPicPr>
          <p:cNvPr id="7" name="图片 6">
            <a:extLst>
              <a:ext uri="{FF2B5EF4-FFF2-40B4-BE49-F238E27FC236}">
                <a16:creationId xmlns:a16="http://schemas.microsoft.com/office/drawing/2014/main" id="{8E1F504A-E235-EB47-9B28-4DA746081CF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34485" y="1306335"/>
            <a:ext cx="3920236" cy="4930978"/>
          </a:xfrm>
          <a:prstGeom prst="rect">
            <a:avLst/>
          </a:prstGeom>
        </p:spPr>
      </p:pic>
      <p:sp>
        <p:nvSpPr>
          <p:cNvPr id="8" name="内容占位符 5">
            <a:extLst>
              <a:ext uri="{FF2B5EF4-FFF2-40B4-BE49-F238E27FC236}">
                <a16:creationId xmlns:a16="http://schemas.microsoft.com/office/drawing/2014/main" id="{6F7F8ADF-635A-514E-B845-3B45B38F4FFC}"/>
              </a:ext>
            </a:extLst>
          </p:cNvPr>
          <p:cNvSpPr txBox="1">
            <a:spLocks/>
          </p:cNvSpPr>
          <p:nvPr/>
        </p:nvSpPr>
        <p:spPr>
          <a:xfrm>
            <a:off x="707254" y="3753036"/>
            <a:ext cx="6039199" cy="75608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zh-CN" altLang="en-US" sz="1600" dirty="0"/>
              <a:t>支持</a:t>
            </a:r>
            <a:r>
              <a:rPr lang="en-US" altLang="zh-CN" sz="1600" dirty="0"/>
              <a:t>HBM2E, </a:t>
            </a:r>
            <a:r>
              <a:rPr lang="zh-CN" altLang="en-US" sz="1600" dirty="0"/>
              <a:t>存储容量最高</a:t>
            </a:r>
            <a:r>
              <a:rPr lang="en-US" altLang="zh-CN" sz="1600" dirty="0"/>
              <a:t>64GB</a:t>
            </a:r>
          </a:p>
          <a:p>
            <a:pPr>
              <a:lnSpc>
                <a:spcPct val="100000"/>
              </a:lnSpc>
            </a:pPr>
            <a:r>
              <a:rPr lang="zh-CN" altLang="en-US" sz="1600" dirty="0"/>
              <a:t>增大片上</a:t>
            </a:r>
            <a:r>
              <a:rPr lang="en-US" altLang="zh-CN" sz="1600" dirty="0"/>
              <a:t>L2</a:t>
            </a:r>
            <a:r>
              <a:rPr lang="zh-CN" altLang="en-US" sz="1600" dirty="0"/>
              <a:t>容量，增强多级存储间的访问类型</a:t>
            </a:r>
          </a:p>
        </p:txBody>
      </p:sp>
      <p:sp>
        <p:nvSpPr>
          <p:cNvPr id="9" name="内容占位符 5">
            <a:extLst>
              <a:ext uri="{FF2B5EF4-FFF2-40B4-BE49-F238E27FC236}">
                <a16:creationId xmlns:a16="http://schemas.microsoft.com/office/drawing/2014/main" id="{A352D953-3B3F-404E-AF2A-C7A4EAC6D468}"/>
              </a:ext>
            </a:extLst>
          </p:cNvPr>
          <p:cNvSpPr txBox="1">
            <a:spLocks/>
          </p:cNvSpPr>
          <p:nvPr/>
        </p:nvSpPr>
        <p:spPr>
          <a:xfrm>
            <a:off x="707254" y="5409220"/>
            <a:ext cx="6039199" cy="756084"/>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zh-CN" altLang="en-US" sz="1600" dirty="0"/>
              <a:t>片上带宽提升 </a:t>
            </a:r>
            <a:r>
              <a:rPr lang="en-US" altLang="zh-CN" sz="1600" dirty="0"/>
              <a:t>1.6x~3.2x</a:t>
            </a:r>
          </a:p>
          <a:p>
            <a:pPr>
              <a:lnSpc>
                <a:spcPct val="100000"/>
              </a:lnSpc>
            </a:pPr>
            <a:r>
              <a:rPr lang="zh-CN" altLang="en-US" sz="1600" dirty="0"/>
              <a:t>互联带宽提升 </a:t>
            </a:r>
            <a:r>
              <a:rPr lang="en-US" altLang="zh-CN" sz="1600" dirty="0"/>
              <a:t>50%</a:t>
            </a:r>
            <a:endParaRPr lang="zh-CN" altLang="en-US" sz="1600" dirty="0"/>
          </a:p>
        </p:txBody>
      </p:sp>
      <p:sp>
        <p:nvSpPr>
          <p:cNvPr id="10" name="矩形 9">
            <a:extLst>
              <a:ext uri="{FF2B5EF4-FFF2-40B4-BE49-F238E27FC236}">
                <a16:creationId xmlns:a16="http://schemas.microsoft.com/office/drawing/2014/main" id="{909702ED-6453-454E-A137-4827B3175259}"/>
              </a:ext>
            </a:extLst>
          </p:cNvPr>
          <p:cNvSpPr/>
          <p:nvPr/>
        </p:nvSpPr>
        <p:spPr>
          <a:xfrm>
            <a:off x="3146053" y="3314494"/>
            <a:ext cx="897890" cy="400110"/>
          </a:xfrm>
          <a:prstGeom prst="rect">
            <a:avLst/>
          </a:prstGeom>
        </p:spPr>
        <p:txBody>
          <a:bodyPr wrap="square">
            <a:spAutoFit/>
          </a:bodyPr>
          <a:lstStyle/>
          <a:p>
            <a:pPr algn="ctr"/>
            <a:r>
              <a:rPr lang="zh-CN" altLang="en-US" sz="2000" b="1" dirty="0">
                <a:solidFill>
                  <a:srgbClr val="C00000"/>
                </a:solidFill>
                <a:latin typeface="Gill Sans MT" panose="020B0502020104020203" pitchFamily="34" charset="0"/>
                <a:ea typeface="Microsoft YaHei" panose="020B0503020204020204" pitchFamily="34" charset="-122"/>
              </a:rPr>
              <a:t>存储</a:t>
            </a:r>
          </a:p>
        </p:txBody>
      </p:sp>
      <p:sp>
        <p:nvSpPr>
          <p:cNvPr id="11" name="矩形 10">
            <a:extLst>
              <a:ext uri="{FF2B5EF4-FFF2-40B4-BE49-F238E27FC236}">
                <a16:creationId xmlns:a16="http://schemas.microsoft.com/office/drawing/2014/main" id="{CEAD99DA-9FCD-5E4E-9B41-3D3F37DFAE52}"/>
              </a:ext>
            </a:extLst>
          </p:cNvPr>
          <p:cNvSpPr/>
          <p:nvPr/>
        </p:nvSpPr>
        <p:spPr>
          <a:xfrm>
            <a:off x="3146053" y="1388768"/>
            <a:ext cx="897890" cy="400110"/>
          </a:xfrm>
          <a:prstGeom prst="rect">
            <a:avLst/>
          </a:prstGeom>
        </p:spPr>
        <p:txBody>
          <a:bodyPr wrap="square">
            <a:spAutoFit/>
          </a:bodyPr>
          <a:lstStyle/>
          <a:p>
            <a:pPr algn="ctr"/>
            <a:r>
              <a:rPr lang="zh-CN" altLang="en-US" sz="2000" b="1" dirty="0">
                <a:solidFill>
                  <a:srgbClr val="C00000"/>
                </a:solidFill>
                <a:latin typeface="Gill Sans MT" panose="020B0502020104020203" pitchFamily="34" charset="0"/>
                <a:ea typeface="Microsoft YaHei" panose="020B0503020204020204" pitchFamily="34" charset="-122"/>
              </a:rPr>
              <a:t>计算</a:t>
            </a:r>
          </a:p>
        </p:txBody>
      </p:sp>
      <p:sp>
        <p:nvSpPr>
          <p:cNvPr id="12" name="矩形 11">
            <a:extLst>
              <a:ext uri="{FF2B5EF4-FFF2-40B4-BE49-F238E27FC236}">
                <a16:creationId xmlns:a16="http://schemas.microsoft.com/office/drawing/2014/main" id="{033380AB-9112-6B45-B02B-7D572DC97068}"/>
              </a:ext>
            </a:extLst>
          </p:cNvPr>
          <p:cNvSpPr/>
          <p:nvPr/>
        </p:nvSpPr>
        <p:spPr>
          <a:xfrm>
            <a:off x="2495847" y="4932431"/>
            <a:ext cx="1888209" cy="400110"/>
          </a:xfrm>
          <a:prstGeom prst="rect">
            <a:avLst/>
          </a:prstGeom>
        </p:spPr>
        <p:txBody>
          <a:bodyPr wrap="square">
            <a:spAutoFit/>
          </a:bodyPr>
          <a:lstStyle/>
          <a:p>
            <a:pPr algn="ctr"/>
            <a:r>
              <a:rPr lang="zh-CN" altLang="en-US" sz="2000" b="1" dirty="0">
                <a:solidFill>
                  <a:srgbClr val="C00000"/>
                </a:solidFill>
                <a:latin typeface="Gill Sans MT" panose="020B0502020104020203" pitchFamily="34" charset="0"/>
                <a:ea typeface="Microsoft YaHei" panose="020B0503020204020204" pitchFamily="34" charset="-122"/>
              </a:rPr>
              <a:t>带宽和互联</a:t>
            </a:r>
          </a:p>
        </p:txBody>
      </p:sp>
    </p:spTree>
    <p:extLst>
      <p:ext uri="{BB962C8B-B14F-4D97-AF65-F5344CB8AC3E}">
        <p14:creationId xmlns:p14="http://schemas.microsoft.com/office/powerpoint/2010/main" val="298916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4.</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思考</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92096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5DAE269-8B19-C143-BE9E-FEF3F0EE81D3}"/>
              </a:ext>
            </a:extLst>
          </p:cNvPr>
          <p:cNvSpPr>
            <a:spLocks noGrp="1"/>
          </p:cNvSpPr>
          <p:nvPr>
            <p:ph type="title"/>
          </p:nvPr>
        </p:nvSpPr>
        <p:spPr/>
        <p:txBody>
          <a:bodyPr/>
          <a:lstStyle/>
          <a:p>
            <a:r>
              <a:rPr lang="zh-CN" altLang="en-US" dirty="0"/>
              <a:t>思考</a:t>
            </a:r>
          </a:p>
        </p:txBody>
      </p:sp>
      <p:sp>
        <p:nvSpPr>
          <p:cNvPr id="4" name="内容占位符 3">
            <a:extLst>
              <a:ext uri="{FF2B5EF4-FFF2-40B4-BE49-F238E27FC236}">
                <a16:creationId xmlns:a16="http://schemas.microsoft.com/office/drawing/2014/main" id="{2655182B-CA72-0C45-A50B-100B6B067043}"/>
              </a:ext>
            </a:extLst>
          </p:cNvPr>
          <p:cNvSpPr>
            <a:spLocks noGrp="1"/>
          </p:cNvSpPr>
          <p:nvPr>
            <p:ph sz="half" idx="1"/>
          </p:nvPr>
        </p:nvSpPr>
        <p:spPr/>
        <p:txBody>
          <a:bodyPr/>
          <a:lstStyle/>
          <a:p>
            <a:pPr marL="342900" indent="-342900">
              <a:buFont typeface="+mj-lt"/>
              <a:buAutoNum type="arabicPeriod"/>
            </a:pPr>
            <a:r>
              <a:rPr lang="zh-CN" altLang="en-US" sz="1800" b="1" dirty="0"/>
              <a:t>竞争力：</a:t>
            </a:r>
            <a:r>
              <a:rPr lang="zh-CN" altLang="en-US" sz="1800" dirty="0"/>
              <a:t>产品形态主要集中在云端推理，软件栈没有提（快速构建过程中），性能对标</a:t>
            </a:r>
            <a:r>
              <a:rPr lang="en-US" altLang="zh-CN" sz="1800" dirty="0"/>
              <a:t>NV</a:t>
            </a:r>
            <a:r>
              <a:rPr lang="zh-CN" altLang="en-US" sz="1800" dirty="0"/>
              <a:t>上一代</a:t>
            </a:r>
            <a:r>
              <a:rPr lang="en-US" altLang="zh-CN" sz="1800" dirty="0"/>
              <a:t>T4</a:t>
            </a:r>
            <a:r>
              <a:rPr lang="zh-CN" altLang="en-US" sz="1800" dirty="0"/>
              <a:t>；云端训练基本上没有优势，作为 </a:t>
            </a:r>
            <a:r>
              <a:rPr lang="en-US" altLang="zh-CN" sz="1800" dirty="0"/>
              <a:t>DSA</a:t>
            </a:r>
            <a:r>
              <a:rPr lang="zh-CN" altLang="en-US" sz="1800" dirty="0"/>
              <a:t> 架构对标 </a:t>
            </a:r>
            <a:r>
              <a:rPr lang="en-US" altLang="zh-CN" sz="1800" dirty="0"/>
              <a:t>NV</a:t>
            </a:r>
            <a:r>
              <a:rPr lang="zh-CN" altLang="en-US" sz="1800" dirty="0"/>
              <a:t> </a:t>
            </a:r>
            <a:r>
              <a:rPr lang="en-US" altLang="zh-CN" sz="1800" dirty="0"/>
              <a:t>GPGPU</a:t>
            </a:r>
            <a:r>
              <a:rPr lang="zh-CN" altLang="en-US" sz="1800" dirty="0"/>
              <a:t> 架构 </a:t>
            </a:r>
            <a:r>
              <a:rPr lang="en-US" altLang="zh-CN" sz="1800" dirty="0"/>
              <a:t>7</a:t>
            </a:r>
            <a:r>
              <a:rPr lang="zh-CN" altLang="en-US" sz="1800" dirty="0"/>
              <a:t> 年前 </a:t>
            </a:r>
            <a:r>
              <a:rPr lang="en-US" altLang="zh-CN" sz="1800" dirty="0"/>
              <a:t>P100</a:t>
            </a:r>
            <a:r>
              <a:rPr lang="zh-CN" altLang="en-US" sz="1800" dirty="0"/>
              <a:t> 仍有差距。竞争力在哪？</a:t>
            </a:r>
            <a:endParaRPr lang="en-US" altLang="zh-CN" sz="1800" dirty="0"/>
          </a:p>
          <a:p>
            <a:pPr marL="342900" indent="-342900">
              <a:buFont typeface="+mj-lt"/>
              <a:buAutoNum type="arabicPeriod"/>
            </a:pPr>
            <a:r>
              <a:rPr lang="zh-CN" altLang="en-US" sz="1800" b="1" dirty="0"/>
              <a:t>先进性：</a:t>
            </a:r>
            <a:r>
              <a:rPr lang="en-US" altLang="zh-CN" sz="1800" dirty="0"/>
              <a:t>hotchip33</a:t>
            </a:r>
            <a:r>
              <a:rPr lang="zh-CN" altLang="en-US" sz="1800" dirty="0"/>
              <a:t> 会议公开了 </a:t>
            </a:r>
            <a:r>
              <a:rPr lang="en-US" altLang="zh-CN" sz="1800" dirty="0"/>
              <a:t>DTU</a:t>
            </a:r>
            <a:r>
              <a:rPr lang="zh-CN" altLang="en-US" sz="1800" dirty="0"/>
              <a:t> </a:t>
            </a:r>
            <a:r>
              <a:rPr lang="en-US" altLang="zh-CN" sz="1800" dirty="0"/>
              <a:t>1.0</a:t>
            </a:r>
            <a:r>
              <a:rPr lang="zh-CN" altLang="en-US" sz="1800" dirty="0"/>
              <a:t> 的大致架构，都</a:t>
            </a:r>
            <a:r>
              <a:rPr lang="en-US" altLang="zh-CN" sz="1800" dirty="0"/>
              <a:t>2023</a:t>
            </a:r>
            <a:r>
              <a:rPr lang="zh-CN" altLang="en-US" sz="1800" dirty="0"/>
              <a:t>年了，看不到新的内容。更多把</a:t>
            </a:r>
            <a:r>
              <a:rPr lang="en-US" altLang="zh-CN" sz="1800" dirty="0"/>
              <a:t>2</a:t>
            </a:r>
            <a:r>
              <a:rPr lang="zh-CN" altLang="en-US" sz="1800" dirty="0"/>
              <a:t>年上一代将要退市产品的架构拿出来</a:t>
            </a:r>
            <a:r>
              <a:rPr lang="en-US" altLang="zh-CN" sz="1800" dirty="0"/>
              <a:t>show</a:t>
            </a:r>
            <a:r>
              <a:rPr lang="zh-CN" altLang="en-US" sz="1800" dirty="0"/>
              <a:t>，诚意不够，先进性落后。如何追赶成为业界佼佼者？还是甘于做腾讯云的</a:t>
            </a:r>
            <a:r>
              <a:rPr lang="en-US" altLang="zh-CN" sz="1800" dirty="0"/>
              <a:t>NV</a:t>
            </a:r>
            <a:r>
              <a:rPr lang="zh-CN" altLang="en-US" sz="1800" dirty="0"/>
              <a:t>替代方？</a:t>
            </a:r>
            <a:endParaRPr lang="en-US" altLang="zh-CN" sz="1800" dirty="0"/>
          </a:p>
        </p:txBody>
      </p:sp>
      <p:pic>
        <p:nvPicPr>
          <p:cNvPr id="31" name="图片 30">
            <a:extLst>
              <a:ext uri="{FF2B5EF4-FFF2-40B4-BE49-F238E27FC236}">
                <a16:creationId xmlns:a16="http://schemas.microsoft.com/office/drawing/2014/main" id="{6376735C-14CB-7148-ADB9-BC06E323BE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75909" y="3573016"/>
            <a:ext cx="3439096" cy="2732657"/>
          </a:xfrm>
          <a:prstGeom prst="rect">
            <a:avLst/>
          </a:prstGeom>
        </p:spPr>
      </p:pic>
    </p:spTree>
    <p:extLst>
      <p:ext uri="{BB962C8B-B14F-4D97-AF65-F5344CB8AC3E}">
        <p14:creationId xmlns:p14="http://schemas.microsoft.com/office/powerpoint/2010/main" val="2397846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4557BC-B583-ED49-AA6D-106E7E165BF5}"/>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7" name="内容占位符 6">
            <a:extLst>
              <a:ext uri="{FF2B5EF4-FFF2-40B4-BE49-F238E27FC236}">
                <a16:creationId xmlns:a16="http://schemas.microsoft.com/office/drawing/2014/main" id="{932FFE2B-095F-CE48-BF5F-98EF7F5E094A}"/>
              </a:ext>
            </a:extLst>
          </p:cNvPr>
          <p:cNvSpPr>
            <a:spLocks noGrp="1"/>
          </p:cNvSpPr>
          <p:nvPr>
            <p:ph sz="half" idx="1"/>
          </p:nvPr>
        </p:nvSpPr>
        <p:spPr/>
        <p:txBody>
          <a:bodyPr/>
          <a:lstStyle/>
          <a:p>
            <a:r>
              <a:rPr lang="en-US" altLang="zh-CN" dirty="0">
                <a:hlinkClick r:id="rId2"/>
              </a:rPr>
              <a:t>https://zhuanlan.zhihu.com/p/551888300</a:t>
            </a:r>
            <a:r>
              <a:rPr lang="zh-CN" altLang="en-US" dirty="0"/>
              <a:t> 陈巍谈芯：最新发布的壁仞</a:t>
            </a:r>
            <a:r>
              <a:rPr lang="en-US" altLang="zh-CN" dirty="0"/>
              <a:t>GPU BR100</a:t>
            </a:r>
            <a:r>
              <a:rPr lang="zh-CN" altLang="en-US" dirty="0"/>
              <a:t>参数深度对比和优势分析</a:t>
            </a:r>
            <a:endParaRPr lang="en-US" altLang="zh-CN" dirty="0"/>
          </a:p>
          <a:p>
            <a:r>
              <a:rPr lang="en-US" altLang="zh-CN" dirty="0">
                <a:hlinkClick r:id="rId3"/>
              </a:rPr>
              <a:t>https://www.eet-china.com/news/202208100913.html</a:t>
            </a:r>
            <a:r>
              <a:rPr lang="zh-CN" altLang="en-US" dirty="0"/>
              <a:t> 详解壁仞刚刚发布的</a:t>
            </a:r>
            <a:r>
              <a:rPr lang="en-US" altLang="zh-CN" dirty="0"/>
              <a:t>GPU</a:t>
            </a:r>
          </a:p>
          <a:p>
            <a:r>
              <a:rPr lang="en-US" altLang="zh-CN" dirty="0">
                <a:hlinkClick r:id="rId4"/>
              </a:rPr>
              <a:t>https://zhidx.com/p/341643.html</a:t>
            </a:r>
            <a:r>
              <a:rPr lang="zh-CN" altLang="en-US" dirty="0"/>
              <a:t> 国产最强通用</a:t>
            </a:r>
            <a:r>
              <a:rPr lang="en-US" altLang="zh-CN" dirty="0"/>
              <a:t>GPU</a:t>
            </a:r>
            <a:r>
              <a:rPr lang="zh-CN" altLang="en-US" dirty="0"/>
              <a:t>来了</a:t>
            </a:r>
            <a:endParaRPr lang="en-US" altLang="zh-CN" dirty="0"/>
          </a:p>
          <a:p>
            <a:r>
              <a:rPr lang="en-US" altLang="zh-CN" dirty="0">
                <a:hlinkClick r:id="rId5"/>
              </a:rPr>
              <a:t>https://www.geekpark.net/news/306540</a:t>
            </a:r>
            <a:r>
              <a:rPr lang="zh-CN" altLang="en-US" dirty="0"/>
              <a:t> 详解壁仞刚刚发布的 </a:t>
            </a:r>
            <a:r>
              <a:rPr lang="en-US" altLang="zh-CN" dirty="0"/>
              <a:t>GPU</a:t>
            </a:r>
          </a:p>
          <a:p>
            <a:r>
              <a:rPr lang="en-US" altLang="zh-CN" dirty="0">
                <a:hlinkClick r:id="rId6"/>
              </a:rPr>
              <a:t>https://www.zhihu.com/question/547728200</a:t>
            </a:r>
            <a:r>
              <a:rPr lang="zh-CN" altLang="en-US" dirty="0"/>
              <a:t> 如何评价壁仞科技发布的最大算力</a:t>
            </a:r>
            <a:r>
              <a:rPr lang="en-US" altLang="zh-CN" dirty="0"/>
              <a:t>GPGPU BR100</a:t>
            </a:r>
            <a:endParaRPr lang="zh-CN" altLang="en-US" dirty="0"/>
          </a:p>
        </p:txBody>
      </p:sp>
    </p:spTree>
    <p:extLst>
      <p:ext uri="{BB962C8B-B14F-4D97-AF65-F5344CB8AC3E}">
        <p14:creationId xmlns:p14="http://schemas.microsoft.com/office/powerpoint/2010/main" val="326759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606692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45796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9AAE4A8-F402-714B-A4C5-4E3D9E4EABD1}"/>
              </a:ext>
            </a:extLst>
          </p:cNvPr>
          <p:cNvSpPr>
            <a:spLocks noGrp="1"/>
          </p:cNvSpPr>
          <p:nvPr>
            <p:ph type="title"/>
          </p:nvPr>
        </p:nvSpPr>
        <p:spPr/>
        <p:txBody>
          <a:bodyPr/>
          <a:lstStyle/>
          <a:p>
            <a:r>
              <a:rPr lang="zh-CN" altLang="en-US" dirty="0"/>
              <a:t>目录 </a:t>
            </a:r>
            <a:r>
              <a:rPr lang="en-US" altLang="zh-CN" dirty="0"/>
              <a:t>Context</a:t>
            </a:r>
            <a:endParaRPr lang="zh-CN" altLang="en-US" dirty="0"/>
          </a:p>
        </p:txBody>
      </p:sp>
      <p:sp>
        <p:nvSpPr>
          <p:cNvPr id="2" name="内容占位符 1">
            <a:extLst>
              <a:ext uri="{FF2B5EF4-FFF2-40B4-BE49-F238E27FC236}">
                <a16:creationId xmlns:a16="http://schemas.microsoft.com/office/drawing/2014/main" id="{AFDB0A1D-6C52-4149-AEBC-A2D06EC247CC}"/>
              </a:ext>
            </a:extLst>
          </p:cNvPr>
          <p:cNvSpPr>
            <a:spLocks noGrp="1"/>
          </p:cNvSpPr>
          <p:nvPr>
            <p:ph sz="half" idx="1"/>
          </p:nvPr>
        </p:nvSpPr>
        <p:spPr>
          <a:xfrm>
            <a:off x="6314405" y="1484784"/>
            <a:ext cx="5040558" cy="4525736"/>
          </a:xfrm>
        </p:spPr>
        <p:txBody>
          <a:bodyPr anchor="ctr"/>
          <a:lstStyle/>
          <a:p>
            <a:pPr marL="444500" indent="-444500"/>
            <a:r>
              <a:rPr lang="zh-CN" altLang="en-US" sz="2800" dirty="0">
                <a:latin typeface="Gill Sans MT" panose="020B0502020104020203" pitchFamily="34" charset="0"/>
                <a:ea typeface="Microsoft YaHei" panose="020B0503020204020204" pitchFamily="34" charset="-122"/>
              </a:rPr>
              <a:t>什么是燧原</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燧原产品形态</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燧原 </a:t>
            </a:r>
            <a:r>
              <a:rPr lang="en-US" altLang="zh-CN" sz="2800" dirty="0">
                <a:latin typeface="Gill Sans MT" panose="020B0502020104020203" pitchFamily="34" charset="0"/>
                <a:ea typeface="Microsoft YaHei" panose="020B0503020204020204" pitchFamily="34" charset="-122"/>
              </a:rPr>
              <a:t>DTU1.0</a:t>
            </a:r>
            <a:r>
              <a:rPr lang="zh-CN" altLang="en-US" sz="2800" dirty="0">
                <a:latin typeface="Gill Sans MT" panose="020B0502020104020203" pitchFamily="34" charset="0"/>
                <a:ea typeface="Microsoft YaHei" panose="020B0503020204020204" pitchFamily="34" charset="-122"/>
              </a:rPr>
              <a:t> 芯片架构</a:t>
            </a:r>
            <a:endParaRPr lang="en-US" altLang="zh-CN" sz="2800" dirty="0">
              <a:latin typeface="Gill Sans MT" panose="020B0502020104020203" pitchFamily="34" charset="0"/>
              <a:ea typeface="Microsoft YaHei" panose="020B0503020204020204" pitchFamily="34" charset="-122"/>
            </a:endParaRPr>
          </a:p>
          <a:p>
            <a:pPr marL="444500" indent="-444500"/>
            <a:r>
              <a:rPr lang="zh-CN" altLang="en-US" sz="2800" dirty="0">
                <a:latin typeface="Gill Sans MT" panose="020B0502020104020203" pitchFamily="34" charset="0"/>
                <a:ea typeface="Microsoft YaHei" panose="020B0503020204020204" pitchFamily="34" charset="-122"/>
              </a:rPr>
              <a:t>对燧原思考</a:t>
            </a:r>
          </a:p>
        </p:txBody>
      </p:sp>
      <p:sp>
        <p:nvSpPr>
          <p:cNvPr id="8" name="内容占位符 2">
            <a:extLst>
              <a:ext uri="{FF2B5EF4-FFF2-40B4-BE49-F238E27FC236}">
                <a16:creationId xmlns:a16="http://schemas.microsoft.com/office/drawing/2014/main" id="{6D1C0CBC-615E-C843-A6AA-EF61C1A5291B}"/>
              </a:ext>
            </a:extLst>
          </p:cNvPr>
          <p:cNvSpPr>
            <a:spLocks noGrp="1"/>
          </p:cNvSpPr>
          <p:nvPr/>
        </p:nvSpPr>
        <p:spPr>
          <a:xfrm>
            <a:off x="895549" y="1052736"/>
            <a:ext cx="4626768" cy="5145013"/>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buFont typeface="+mj-lt"/>
              <a:buAutoNum type="arabicPeriod"/>
            </a:pPr>
            <a:r>
              <a:rPr lang="zh-CN" altLang="en-US" sz="3200" b="1" dirty="0">
                <a:solidFill>
                  <a:srgbClr val="374154"/>
                </a:solidFill>
                <a:latin typeface="Gill Sans MT" panose="020B0502020104020203" pitchFamily="34" charset="0"/>
              </a:rPr>
              <a:t>国内其他 </a:t>
            </a: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芯片</a:t>
            </a:r>
            <a:endParaRPr lang="en-US" altLang="zh-CN" sz="3200" b="1" dirty="0">
              <a:solidFill>
                <a:srgbClr val="374154"/>
              </a:solidFill>
              <a:latin typeface="Gill Sans MT" panose="020B0502020104020203" pitchFamily="34" charset="0"/>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壁仞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寒武纪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zh-CN" altLang="en-US" sz="2800" dirty="0">
                <a:solidFill>
                  <a:srgbClr val="374154"/>
                </a:solidFill>
                <a:latin typeface="Gill Sans MT" panose="020B0502020104020203" pitchFamily="34" charset="0"/>
                <a:ea typeface="Microsoft YaHei" panose="020B0503020204020204" pitchFamily="34" charset="-122"/>
              </a:rPr>
              <a:t>燧原科技 芯片剖析</a:t>
            </a:r>
            <a:endParaRPr lang="en-US" altLang="zh-CN" sz="2800" dirty="0">
              <a:solidFill>
                <a:srgbClr val="374154"/>
              </a:solidFill>
              <a:latin typeface="Gill Sans MT" panose="020B0502020104020203" pitchFamily="34" charset="0"/>
              <a:ea typeface="Microsoft YaHei" panose="020B0503020204020204" pitchFamily="34" charset="-122"/>
            </a:endParaRPr>
          </a:p>
          <a:p>
            <a:pPr lvl="1">
              <a:lnSpc>
                <a:spcPct val="200000"/>
              </a:lnSpc>
              <a:buFont typeface="Arial" panose="020B0604020202020204" pitchFamily="34" charset="0"/>
              <a:buChar char="•"/>
            </a:pPr>
            <a:r>
              <a:rPr lang="en-US" altLang="zh-CN" sz="2800" dirty="0">
                <a:solidFill>
                  <a:srgbClr val="374154"/>
                </a:solidFill>
                <a:latin typeface="Gill Sans MT" panose="020B0502020104020203" pitchFamily="34" charset="0"/>
                <a:ea typeface="Microsoft YaHei" panose="020B0503020204020204" pitchFamily="34" charset="-122"/>
              </a:rPr>
              <a:t>AI</a:t>
            </a:r>
            <a:r>
              <a:rPr lang="zh-CN" altLang="en-US" sz="2800" dirty="0">
                <a:solidFill>
                  <a:srgbClr val="374154"/>
                </a:solidFill>
                <a:latin typeface="Gill Sans MT" panose="020B0502020104020203" pitchFamily="34" charset="0"/>
                <a:ea typeface="Microsoft YaHei" panose="020B0503020204020204" pitchFamily="34" charset="-122"/>
              </a:rPr>
              <a:t> 芯片架构的思考</a:t>
            </a:r>
            <a:endParaRPr lang="en-US" altLang="zh-CN" sz="2800" dirty="0">
              <a:solidFill>
                <a:srgbClr val="374154"/>
              </a:solidFill>
              <a:latin typeface="Gill Sans MT" panose="020B0502020104020203" pitchFamily="34" charset="0"/>
              <a:ea typeface="Microsoft YaHei" panose="020B0503020204020204" pitchFamily="34" charset="-122"/>
            </a:endParaRPr>
          </a:p>
        </p:txBody>
      </p:sp>
      <p:sp>
        <p:nvSpPr>
          <p:cNvPr id="9" name="左大括号 8">
            <a:extLst>
              <a:ext uri="{FF2B5EF4-FFF2-40B4-BE49-F238E27FC236}">
                <a16:creationId xmlns:a16="http://schemas.microsoft.com/office/drawing/2014/main" id="{466B6A9B-750A-0B4E-88D4-4F61315E3835}"/>
              </a:ext>
            </a:extLst>
          </p:cNvPr>
          <p:cNvSpPr/>
          <p:nvPr/>
        </p:nvSpPr>
        <p:spPr bwMode="auto">
          <a:xfrm>
            <a:off x="5481982" y="2492895"/>
            <a:ext cx="360040" cy="2736305"/>
          </a:xfrm>
          <a:prstGeom prst="leftBrace">
            <a:avLst>
              <a:gd name="adj1" fmla="val 8333"/>
              <a:gd name="adj2" fmla="val 36974"/>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360040 w 360040"/>
                      <a:gd name="connsiteY0" fmla="*/ 2736305 h 2736305"/>
                      <a:gd name="connsiteX1" fmla="*/ 180020 w 360040"/>
                      <a:gd name="connsiteY1" fmla="*/ 2706303 h 2736305"/>
                      <a:gd name="connsiteX2" fmla="*/ 180020 w 360040"/>
                      <a:gd name="connsiteY2" fmla="*/ 2197363 h 2736305"/>
                      <a:gd name="connsiteX3" fmla="*/ 180020 w 360040"/>
                      <a:gd name="connsiteY3" fmla="*/ 1671645 h 2736305"/>
                      <a:gd name="connsiteX4" fmla="*/ 180020 w 360040"/>
                      <a:gd name="connsiteY4" fmla="*/ 1028480 h 2736305"/>
                      <a:gd name="connsiteX5" fmla="*/ 0 w 360040"/>
                      <a:gd name="connsiteY5" fmla="*/ 998478 h 2736305"/>
                      <a:gd name="connsiteX6" fmla="*/ 180020 w 360040"/>
                      <a:gd name="connsiteY6" fmla="*/ 968476 h 2736305"/>
                      <a:gd name="connsiteX7" fmla="*/ 180020 w 360040"/>
                      <a:gd name="connsiteY7" fmla="*/ 508624 h 2736305"/>
                      <a:gd name="connsiteX8" fmla="*/ 180020 w 360040"/>
                      <a:gd name="connsiteY8" fmla="*/ 30002 h 2736305"/>
                      <a:gd name="connsiteX9" fmla="*/ 360040 w 360040"/>
                      <a:gd name="connsiteY9" fmla="*/ 0 h 2736305"/>
                      <a:gd name="connsiteX10" fmla="*/ 360040 w 360040"/>
                      <a:gd name="connsiteY10" fmla="*/ 711439 h 2736305"/>
                      <a:gd name="connsiteX11" fmla="*/ 360040 w 360040"/>
                      <a:gd name="connsiteY11" fmla="*/ 1395516 h 2736305"/>
                      <a:gd name="connsiteX12" fmla="*/ 360040 w 360040"/>
                      <a:gd name="connsiteY12" fmla="*/ 2052229 h 2736305"/>
                      <a:gd name="connsiteX13" fmla="*/ 360040 w 360040"/>
                      <a:gd name="connsiteY13" fmla="*/ 2736305 h 2736305"/>
                      <a:gd name="connsiteX0" fmla="*/ 360040 w 360040"/>
                      <a:gd name="connsiteY0" fmla="*/ 2736305 h 2736305"/>
                      <a:gd name="connsiteX1" fmla="*/ 180020 w 360040"/>
                      <a:gd name="connsiteY1" fmla="*/ 2706303 h 2736305"/>
                      <a:gd name="connsiteX2" fmla="*/ 180020 w 360040"/>
                      <a:gd name="connsiteY2" fmla="*/ 2180585 h 2736305"/>
                      <a:gd name="connsiteX3" fmla="*/ 180020 w 360040"/>
                      <a:gd name="connsiteY3" fmla="*/ 1654867 h 2736305"/>
                      <a:gd name="connsiteX4" fmla="*/ 180020 w 360040"/>
                      <a:gd name="connsiteY4" fmla="*/ 1028480 h 2736305"/>
                      <a:gd name="connsiteX5" fmla="*/ 0 w 360040"/>
                      <a:gd name="connsiteY5" fmla="*/ 998478 h 2736305"/>
                      <a:gd name="connsiteX6" fmla="*/ 180020 w 360040"/>
                      <a:gd name="connsiteY6" fmla="*/ 968476 h 2736305"/>
                      <a:gd name="connsiteX7" fmla="*/ 180020 w 360040"/>
                      <a:gd name="connsiteY7" fmla="*/ 508624 h 2736305"/>
                      <a:gd name="connsiteX8" fmla="*/ 180020 w 360040"/>
                      <a:gd name="connsiteY8" fmla="*/ 30002 h 2736305"/>
                      <a:gd name="connsiteX9" fmla="*/ 360040 w 360040"/>
                      <a:gd name="connsiteY9" fmla="*/ 0 h 273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40" h="2736305" stroke="0" extrusionOk="0">
                        <a:moveTo>
                          <a:pt x="360040" y="2736305"/>
                        </a:moveTo>
                        <a:cubicBezTo>
                          <a:pt x="262436" y="2734692"/>
                          <a:pt x="178871" y="2723524"/>
                          <a:pt x="180020" y="2706303"/>
                        </a:cubicBezTo>
                        <a:cubicBezTo>
                          <a:pt x="196133" y="2580160"/>
                          <a:pt x="184054" y="2414403"/>
                          <a:pt x="180020" y="2197363"/>
                        </a:cubicBezTo>
                        <a:cubicBezTo>
                          <a:pt x="175986" y="1980323"/>
                          <a:pt x="171142" y="1849308"/>
                          <a:pt x="180020" y="1671645"/>
                        </a:cubicBezTo>
                        <a:cubicBezTo>
                          <a:pt x="188898" y="1493982"/>
                          <a:pt x="154011" y="1285220"/>
                          <a:pt x="180020" y="1028480"/>
                        </a:cubicBezTo>
                        <a:cubicBezTo>
                          <a:pt x="183819" y="1017027"/>
                          <a:pt x="110624" y="984734"/>
                          <a:pt x="0" y="998478"/>
                        </a:cubicBezTo>
                        <a:cubicBezTo>
                          <a:pt x="100195" y="998263"/>
                          <a:pt x="181273" y="984011"/>
                          <a:pt x="180020" y="968476"/>
                        </a:cubicBezTo>
                        <a:cubicBezTo>
                          <a:pt x="174727" y="761112"/>
                          <a:pt x="193947" y="646761"/>
                          <a:pt x="180020" y="508624"/>
                        </a:cubicBezTo>
                        <a:cubicBezTo>
                          <a:pt x="166093" y="370487"/>
                          <a:pt x="174892" y="185425"/>
                          <a:pt x="180020" y="30002"/>
                        </a:cubicBezTo>
                        <a:cubicBezTo>
                          <a:pt x="166928" y="17007"/>
                          <a:pt x="256973" y="17515"/>
                          <a:pt x="360040" y="0"/>
                        </a:cubicBezTo>
                        <a:cubicBezTo>
                          <a:pt x="365249" y="293872"/>
                          <a:pt x="389168" y="399814"/>
                          <a:pt x="360040" y="711439"/>
                        </a:cubicBezTo>
                        <a:cubicBezTo>
                          <a:pt x="330912" y="1023064"/>
                          <a:pt x="355789" y="1105392"/>
                          <a:pt x="360040" y="1395516"/>
                        </a:cubicBezTo>
                        <a:cubicBezTo>
                          <a:pt x="364291" y="1685640"/>
                          <a:pt x="391735" y="1736021"/>
                          <a:pt x="360040" y="2052229"/>
                        </a:cubicBezTo>
                        <a:cubicBezTo>
                          <a:pt x="328345" y="2368437"/>
                          <a:pt x="376361" y="2538444"/>
                          <a:pt x="360040" y="2736305"/>
                        </a:cubicBezTo>
                        <a:close/>
                      </a:path>
                      <a:path w="360040" h="2736305" fill="none" extrusionOk="0">
                        <a:moveTo>
                          <a:pt x="360040" y="2736305"/>
                        </a:moveTo>
                        <a:cubicBezTo>
                          <a:pt x="262073" y="2734561"/>
                          <a:pt x="182648" y="2723528"/>
                          <a:pt x="180020" y="2706303"/>
                        </a:cubicBezTo>
                        <a:cubicBezTo>
                          <a:pt x="195325" y="2538393"/>
                          <a:pt x="166753" y="2314734"/>
                          <a:pt x="180020" y="2180585"/>
                        </a:cubicBezTo>
                        <a:cubicBezTo>
                          <a:pt x="193287" y="2046436"/>
                          <a:pt x="167320" y="1898324"/>
                          <a:pt x="180020" y="1654867"/>
                        </a:cubicBezTo>
                        <a:cubicBezTo>
                          <a:pt x="192720" y="1411410"/>
                          <a:pt x="172690" y="1249591"/>
                          <a:pt x="180020" y="1028480"/>
                        </a:cubicBezTo>
                        <a:cubicBezTo>
                          <a:pt x="178957" y="998821"/>
                          <a:pt x="113615" y="1000247"/>
                          <a:pt x="0" y="998478"/>
                        </a:cubicBezTo>
                        <a:cubicBezTo>
                          <a:pt x="98733" y="995211"/>
                          <a:pt x="176909" y="985525"/>
                          <a:pt x="180020" y="968476"/>
                        </a:cubicBezTo>
                        <a:cubicBezTo>
                          <a:pt x="169358" y="802499"/>
                          <a:pt x="174385" y="729022"/>
                          <a:pt x="180020" y="508624"/>
                        </a:cubicBezTo>
                        <a:cubicBezTo>
                          <a:pt x="185655" y="288226"/>
                          <a:pt x="169393" y="201747"/>
                          <a:pt x="180020" y="30002"/>
                        </a:cubicBezTo>
                        <a:cubicBezTo>
                          <a:pt x="186310" y="-4292"/>
                          <a:pt x="260010" y="-5611"/>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11799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1.</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什么是燧原</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1576361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DF72A8-3A01-DF4C-A890-63EFDC464799}"/>
              </a:ext>
            </a:extLst>
          </p:cNvPr>
          <p:cNvSpPr>
            <a:spLocks noGrp="1"/>
          </p:cNvSpPr>
          <p:nvPr>
            <p:ph type="title"/>
          </p:nvPr>
        </p:nvSpPr>
        <p:spPr/>
        <p:txBody>
          <a:bodyPr/>
          <a:lstStyle/>
          <a:p>
            <a:r>
              <a:rPr lang="zh-CN" altLang="en-US" dirty="0"/>
              <a:t>燧原科技：</a:t>
            </a:r>
            <a:r>
              <a:rPr lang="en-US" altLang="zh-CN" dirty="0"/>
              <a:t>2021</a:t>
            </a:r>
            <a:r>
              <a:rPr lang="zh-CN" altLang="en-US" dirty="0"/>
              <a:t>年初完成</a:t>
            </a:r>
            <a:r>
              <a:rPr lang="en-US" altLang="zh-CN" dirty="0"/>
              <a:t>18</a:t>
            </a:r>
            <a:r>
              <a:rPr lang="zh-CN" altLang="en-US" dirty="0"/>
              <a:t>亿融资，累积融资超</a:t>
            </a:r>
            <a:r>
              <a:rPr lang="en-US" altLang="zh-CN" dirty="0"/>
              <a:t>30</a:t>
            </a:r>
            <a:r>
              <a:rPr lang="zh-CN" altLang="en-US" dirty="0"/>
              <a:t>亿</a:t>
            </a:r>
          </a:p>
        </p:txBody>
      </p:sp>
      <p:pic>
        <p:nvPicPr>
          <p:cNvPr id="3" name="图片 2">
            <a:extLst>
              <a:ext uri="{FF2B5EF4-FFF2-40B4-BE49-F238E27FC236}">
                <a16:creationId xmlns:a16="http://schemas.microsoft.com/office/drawing/2014/main" id="{043ABC15-F85B-5749-BC0C-427B42E6EFC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2419" y="1340768"/>
            <a:ext cx="10963473" cy="1046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FE50850A-678A-664C-AB10-05DBFAAA0A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2419" y="2780928"/>
            <a:ext cx="6338842" cy="3652177"/>
          </a:xfrm>
          <a:prstGeom prst="roundRect">
            <a:avLst>
              <a:gd name="adj" fmla="val 7907"/>
            </a:avLst>
          </a:prstGeom>
          <a:solidFill>
            <a:srgbClr val="FFFFFF">
              <a:shade val="85000"/>
            </a:srgbClr>
          </a:solidFill>
          <a:ln>
            <a:noFill/>
          </a:ln>
          <a:effectLst>
            <a:reflection blurRad="12700" stA="38000" endPos="28000" dist="5000" dir="5400000" sy="-100000" algn="bl" rotWithShape="0"/>
          </a:effectLst>
        </p:spPr>
      </p:pic>
      <p:sp>
        <p:nvSpPr>
          <p:cNvPr id="12" name="矩形 11">
            <a:extLst>
              <a:ext uri="{FF2B5EF4-FFF2-40B4-BE49-F238E27FC236}">
                <a16:creationId xmlns:a16="http://schemas.microsoft.com/office/drawing/2014/main" id="{E537251B-239D-E34E-92C4-6C4B7B488272}"/>
              </a:ext>
            </a:extLst>
          </p:cNvPr>
          <p:cNvSpPr/>
          <p:nvPr/>
        </p:nvSpPr>
        <p:spPr>
          <a:xfrm>
            <a:off x="7345872" y="3447883"/>
            <a:ext cx="4248472" cy="2069349"/>
          </a:xfrm>
          <a:prstGeom prst="rect">
            <a:avLst/>
          </a:prstGeom>
        </p:spPr>
        <p:txBody>
          <a:bodyPr wrap="square">
            <a:spAutoFit/>
          </a:bodyPr>
          <a:lstStyle/>
          <a:p>
            <a:pPr algn="ctr">
              <a:lnSpc>
                <a:spcPct val="150000"/>
              </a:lnSpc>
            </a:pPr>
            <a:r>
              <a:rPr lang="zh-CN" altLang="en-US" sz="2800" b="1" dirty="0">
                <a:solidFill>
                  <a:srgbClr val="374154"/>
                </a:solidFill>
                <a:latin typeface="Gill Sans MT" panose="020B0502020104020203" pitchFamily="34" charset="0"/>
                <a:ea typeface="+mj-ea"/>
              </a:rPr>
              <a:t>中国最大</a:t>
            </a:r>
            <a:r>
              <a:rPr lang="en-US" altLang="zh-CN" sz="2800" b="1" dirty="0">
                <a:solidFill>
                  <a:srgbClr val="374154"/>
                </a:solidFill>
                <a:latin typeface="Gill Sans MT" panose="020B0502020104020203" pitchFamily="34" charset="0"/>
                <a:ea typeface="+mj-ea"/>
              </a:rPr>
              <a:t>AI</a:t>
            </a:r>
            <a:r>
              <a:rPr lang="zh-CN" altLang="en-US" sz="2800" b="1" dirty="0">
                <a:solidFill>
                  <a:srgbClr val="374154"/>
                </a:solidFill>
                <a:latin typeface="Gill Sans MT" panose="020B0502020104020203" pitchFamily="34" charset="0"/>
                <a:ea typeface="+mj-ea"/>
              </a:rPr>
              <a:t>芯片问世</a:t>
            </a:r>
            <a:endParaRPr lang="en-US" altLang="zh-CN" sz="2800" b="1" dirty="0">
              <a:solidFill>
                <a:srgbClr val="374154"/>
              </a:solidFill>
              <a:latin typeface="Gill Sans MT" panose="020B0502020104020203" pitchFamily="34" charset="0"/>
              <a:ea typeface="+mj-ea"/>
            </a:endParaRPr>
          </a:p>
          <a:p>
            <a:pPr algn="ctr">
              <a:lnSpc>
                <a:spcPct val="150000"/>
              </a:lnSpc>
            </a:pPr>
            <a:r>
              <a:rPr lang="zh-CN" altLang="en-US" sz="2000" dirty="0">
                <a:solidFill>
                  <a:srgbClr val="374154"/>
                </a:solidFill>
                <a:latin typeface="Gill Sans MT" panose="020B0502020104020203" pitchFamily="34" charset="0"/>
                <a:ea typeface="+mj-ea"/>
              </a:rPr>
              <a:t>格芯 </a:t>
            </a:r>
            <a:r>
              <a:rPr lang="en-US" altLang="zh-CN" sz="2000" dirty="0">
                <a:solidFill>
                  <a:srgbClr val="374154"/>
                </a:solidFill>
                <a:latin typeface="Gill Sans MT" panose="020B0502020104020203" pitchFamily="34" charset="0"/>
                <a:ea typeface="+mj-ea"/>
              </a:rPr>
              <a:t>12nm </a:t>
            </a:r>
            <a:r>
              <a:rPr lang="en-US" altLang="zh-CN" sz="2000" dirty="0" err="1">
                <a:solidFill>
                  <a:srgbClr val="374154"/>
                </a:solidFill>
                <a:latin typeface="Gill Sans MT" panose="020B0502020104020203" pitchFamily="34" charset="0"/>
                <a:ea typeface="+mj-ea"/>
              </a:rPr>
              <a:t>FinFET</a:t>
            </a:r>
            <a:r>
              <a:rPr lang="zh-CN" altLang="en-US" sz="2000" dirty="0">
                <a:solidFill>
                  <a:srgbClr val="374154"/>
                </a:solidFill>
                <a:latin typeface="Gill Sans MT" panose="020B0502020104020203" pitchFamily="34" charset="0"/>
                <a:ea typeface="+mj-ea"/>
              </a:rPr>
              <a:t> 工艺打造</a:t>
            </a:r>
            <a:endParaRPr lang="en-US" altLang="zh-CN" sz="2000" dirty="0">
              <a:solidFill>
                <a:srgbClr val="374154"/>
              </a:solidFill>
              <a:latin typeface="Gill Sans MT" panose="020B0502020104020203" pitchFamily="34" charset="0"/>
              <a:ea typeface="+mj-ea"/>
            </a:endParaRPr>
          </a:p>
          <a:p>
            <a:pPr algn="ctr">
              <a:lnSpc>
                <a:spcPct val="150000"/>
              </a:lnSpc>
            </a:pPr>
            <a:r>
              <a:rPr lang="zh-CN" altLang="en-US" sz="2000" dirty="0">
                <a:solidFill>
                  <a:srgbClr val="374154"/>
                </a:solidFill>
                <a:latin typeface="Gill Sans MT" panose="020B0502020104020203" pitchFamily="34" charset="0"/>
                <a:ea typeface="+mj-ea"/>
              </a:rPr>
              <a:t>尺寸方面，为</a:t>
            </a:r>
            <a:r>
              <a:rPr lang="en-US" altLang="zh-CN" sz="2000" dirty="0">
                <a:solidFill>
                  <a:srgbClr val="374154"/>
                </a:solidFill>
                <a:latin typeface="Gill Sans MT" panose="020B0502020104020203" pitchFamily="34" charset="0"/>
                <a:ea typeface="+mj-ea"/>
              </a:rPr>
              <a:t>57.5</a:t>
            </a:r>
            <a:r>
              <a:rPr lang="zh-CN" altLang="en-US" sz="2000" dirty="0">
                <a:solidFill>
                  <a:srgbClr val="374154"/>
                </a:solidFill>
                <a:latin typeface="Gill Sans MT" panose="020B0502020104020203" pitchFamily="34" charset="0"/>
                <a:ea typeface="+mj-ea"/>
              </a:rPr>
              <a:t>毫米</a:t>
            </a:r>
            <a:r>
              <a:rPr lang="en-US" altLang="zh-CN" sz="2000" dirty="0">
                <a:solidFill>
                  <a:srgbClr val="374154"/>
                </a:solidFill>
                <a:latin typeface="Gill Sans MT" panose="020B0502020104020203" pitchFamily="34" charset="0"/>
                <a:ea typeface="+mj-ea"/>
              </a:rPr>
              <a:t>×57.5</a:t>
            </a:r>
            <a:r>
              <a:rPr lang="zh-CN" altLang="en-US" sz="2000" dirty="0">
                <a:solidFill>
                  <a:srgbClr val="374154"/>
                </a:solidFill>
                <a:latin typeface="Gill Sans MT" panose="020B0502020104020203" pitchFamily="34" charset="0"/>
                <a:ea typeface="+mj-ea"/>
              </a:rPr>
              <a:t>毫米</a:t>
            </a:r>
            <a:endParaRPr lang="en-US" altLang="zh-CN" sz="2000" dirty="0">
              <a:solidFill>
                <a:srgbClr val="374154"/>
              </a:solidFill>
              <a:latin typeface="Gill Sans MT" panose="020B0502020104020203" pitchFamily="34" charset="0"/>
              <a:ea typeface="+mj-ea"/>
            </a:endParaRPr>
          </a:p>
          <a:p>
            <a:pPr algn="ctr">
              <a:lnSpc>
                <a:spcPct val="150000"/>
              </a:lnSpc>
            </a:pPr>
            <a:r>
              <a:rPr lang="zh-CN" altLang="en-US" sz="2000" dirty="0">
                <a:solidFill>
                  <a:srgbClr val="374154"/>
                </a:solidFill>
                <a:latin typeface="Gill Sans MT" panose="020B0502020104020203" pitchFamily="34" charset="0"/>
                <a:ea typeface="+mj-ea"/>
              </a:rPr>
              <a:t>达到了日月光企业的</a:t>
            </a:r>
            <a:r>
              <a:rPr lang="en-US" altLang="zh-CN" sz="2000" dirty="0">
                <a:solidFill>
                  <a:srgbClr val="374154"/>
                </a:solidFill>
                <a:latin typeface="Gill Sans MT" panose="020B0502020104020203" pitchFamily="34" charset="0"/>
                <a:ea typeface="+mj-ea"/>
              </a:rPr>
              <a:t>2.5D</a:t>
            </a:r>
            <a:r>
              <a:rPr lang="zh-CN" altLang="en-US" sz="2000" dirty="0">
                <a:solidFill>
                  <a:srgbClr val="374154"/>
                </a:solidFill>
                <a:latin typeface="Gill Sans MT" panose="020B0502020104020203" pitchFamily="34" charset="0"/>
                <a:ea typeface="+mj-ea"/>
              </a:rPr>
              <a:t>封装极限</a:t>
            </a:r>
          </a:p>
        </p:txBody>
      </p:sp>
    </p:spTree>
    <p:extLst>
      <p:ext uri="{BB962C8B-B14F-4D97-AF65-F5344CB8AC3E}">
        <p14:creationId xmlns:p14="http://schemas.microsoft.com/office/powerpoint/2010/main" val="333459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DDF72A8-3A01-DF4C-A890-63EFDC464799}"/>
              </a:ext>
            </a:extLst>
          </p:cNvPr>
          <p:cNvSpPr>
            <a:spLocks noGrp="1"/>
          </p:cNvSpPr>
          <p:nvPr>
            <p:ph type="title"/>
          </p:nvPr>
        </p:nvSpPr>
        <p:spPr/>
        <p:txBody>
          <a:bodyPr/>
          <a:lstStyle/>
          <a:p>
            <a:r>
              <a:rPr lang="zh-CN" altLang="en-US" dirty="0"/>
              <a:t>燧原科技：</a:t>
            </a:r>
            <a:r>
              <a:rPr lang="en-US" altLang="zh-CN" dirty="0"/>
              <a:t>2021</a:t>
            </a:r>
            <a:r>
              <a:rPr lang="zh-CN" altLang="en-US" dirty="0"/>
              <a:t>年初完成</a:t>
            </a:r>
            <a:r>
              <a:rPr lang="en-US" altLang="zh-CN" dirty="0"/>
              <a:t>18</a:t>
            </a:r>
            <a:r>
              <a:rPr lang="zh-CN" altLang="en-US" dirty="0"/>
              <a:t>亿融资，累积融资超</a:t>
            </a:r>
            <a:r>
              <a:rPr lang="en-US" altLang="zh-CN" dirty="0"/>
              <a:t>30</a:t>
            </a:r>
            <a:r>
              <a:rPr lang="zh-CN" altLang="en-US" dirty="0"/>
              <a:t>亿</a:t>
            </a:r>
          </a:p>
        </p:txBody>
      </p:sp>
      <p:cxnSp>
        <p:nvCxnSpPr>
          <p:cNvPr id="7" name="直线箭头连接符 6">
            <a:extLst>
              <a:ext uri="{FF2B5EF4-FFF2-40B4-BE49-F238E27FC236}">
                <a16:creationId xmlns:a16="http://schemas.microsoft.com/office/drawing/2014/main" id="{CBA56321-8727-C046-915C-12DC9E71AA9B}"/>
              </a:ext>
            </a:extLst>
          </p:cNvPr>
          <p:cNvCxnSpPr>
            <a:cxnSpLocks/>
          </p:cNvCxnSpPr>
          <p:nvPr/>
        </p:nvCxnSpPr>
        <p:spPr bwMode="auto">
          <a:xfrm>
            <a:off x="841797" y="5351458"/>
            <a:ext cx="10657184" cy="0"/>
          </a:xfrm>
          <a:prstGeom prst="straightConnector1">
            <a:avLst/>
          </a:prstGeom>
          <a:noFill/>
          <a:ln w="57150" cap="flat" cmpd="sng" algn="ctr">
            <a:solidFill>
              <a:srgbClr val="C00000"/>
            </a:solidFill>
            <a:prstDash val="solid"/>
            <a:round/>
            <a:headEnd type="none" w="med" len="med"/>
            <a:tailEnd type="triangle"/>
          </a:ln>
          <a:effectLst/>
        </p:spPr>
      </p:cxnSp>
      <p:sp>
        <p:nvSpPr>
          <p:cNvPr id="10" name="矩形 9">
            <a:extLst>
              <a:ext uri="{FF2B5EF4-FFF2-40B4-BE49-F238E27FC236}">
                <a16:creationId xmlns:a16="http://schemas.microsoft.com/office/drawing/2014/main" id="{93A1FBFB-F4F1-8E4E-A2CA-BAC7CFFF00E5}"/>
              </a:ext>
            </a:extLst>
          </p:cNvPr>
          <p:cNvSpPr/>
          <p:nvPr/>
        </p:nvSpPr>
        <p:spPr>
          <a:xfrm>
            <a:off x="3803747" y="4242748"/>
            <a:ext cx="1314784" cy="729430"/>
          </a:xfrm>
          <a:prstGeom prst="rect">
            <a:avLst/>
          </a:prstGeom>
        </p:spPr>
        <p:txBody>
          <a:bodyPr wrap="none">
            <a:spAutoFit/>
          </a:bodyPr>
          <a:lstStyle/>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T10/T11</a:t>
            </a:r>
          </a:p>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1X</a:t>
            </a:r>
            <a:r>
              <a:rPr lang="zh-CN" altLang="en-US" b="1" dirty="0">
                <a:solidFill>
                  <a:srgbClr val="374154"/>
                </a:solidFill>
                <a:latin typeface="Futura Medium" panose="020B0602020204020303" pitchFamily="34" charset="-79"/>
                <a:ea typeface="+mj-ea"/>
                <a:cs typeface="Futura Medium" panose="020B0602020204020303" pitchFamily="34" charset="-79"/>
              </a:rPr>
              <a:t> </a:t>
            </a:r>
            <a:r>
              <a:rPr lang="en-US" altLang="zh-CN" b="1" dirty="0">
                <a:solidFill>
                  <a:srgbClr val="374154"/>
                </a:solidFill>
                <a:latin typeface="Futura Medium" panose="020B0602020204020303" pitchFamily="34" charset="-79"/>
                <a:ea typeface="+mj-ea"/>
                <a:cs typeface="Futura Medium" panose="020B0602020204020303" pitchFamily="34" charset="-79"/>
              </a:rPr>
              <a:t>Pref/W</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1" name="矩形 10">
            <a:extLst>
              <a:ext uri="{FF2B5EF4-FFF2-40B4-BE49-F238E27FC236}">
                <a16:creationId xmlns:a16="http://schemas.microsoft.com/office/drawing/2014/main" id="{3E8F9884-CAD0-2748-B542-D7C74347C543}"/>
              </a:ext>
            </a:extLst>
          </p:cNvPr>
          <p:cNvSpPr/>
          <p:nvPr/>
        </p:nvSpPr>
        <p:spPr>
          <a:xfrm>
            <a:off x="7077337" y="4242748"/>
            <a:ext cx="1318310" cy="729430"/>
          </a:xfrm>
          <a:prstGeom prst="rect">
            <a:avLst/>
          </a:prstGeom>
        </p:spPr>
        <p:txBody>
          <a:bodyPr wrap="none">
            <a:spAutoFit/>
          </a:bodyPr>
          <a:lstStyle/>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T20/T21</a:t>
            </a:r>
          </a:p>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4X</a:t>
            </a:r>
            <a:r>
              <a:rPr lang="zh-CN" altLang="en-US" b="1" dirty="0">
                <a:solidFill>
                  <a:srgbClr val="374154"/>
                </a:solidFill>
                <a:latin typeface="Futura Medium" panose="020B0602020204020303" pitchFamily="34" charset="-79"/>
                <a:ea typeface="+mj-ea"/>
                <a:cs typeface="Futura Medium" panose="020B0602020204020303" pitchFamily="34" charset="-79"/>
              </a:rPr>
              <a:t> </a:t>
            </a:r>
            <a:r>
              <a:rPr lang="en-US" altLang="zh-CN" b="1" dirty="0">
                <a:solidFill>
                  <a:srgbClr val="374154"/>
                </a:solidFill>
                <a:latin typeface="Futura Medium" panose="020B0602020204020303" pitchFamily="34" charset="-79"/>
                <a:ea typeface="+mj-ea"/>
                <a:cs typeface="Futura Medium" panose="020B0602020204020303" pitchFamily="34" charset="-79"/>
              </a:rPr>
              <a:t>Perf/W</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4" name="矩形 13">
            <a:extLst>
              <a:ext uri="{FF2B5EF4-FFF2-40B4-BE49-F238E27FC236}">
                <a16:creationId xmlns:a16="http://schemas.microsoft.com/office/drawing/2014/main" id="{1C662000-68F1-E447-84E3-EF2D00D3F54F}"/>
              </a:ext>
            </a:extLst>
          </p:cNvPr>
          <p:cNvSpPr/>
          <p:nvPr/>
        </p:nvSpPr>
        <p:spPr>
          <a:xfrm>
            <a:off x="9629096" y="4242748"/>
            <a:ext cx="1442703" cy="729430"/>
          </a:xfrm>
          <a:prstGeom prst="rect">
            <a:avLst/>
          </a:prstGeom>
        </p:spPr>
        <p:txBody>
          <a:bodyPr wrap="none">
            <a:spAutoFit/>
          </a:bodyPr>
          <a:lstStyle/>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T30/T31</a:t>
            </a:r>
          </a:p>
          <a:p>
            <a:pPr algn="ctr">
              <a:lnSpc>
                <a:spcPct val="120000"/>
              </a:lnSpc>
            </a:pPr>
            <a:r>
              <a:rPr lang="en-US" altLang="zh-CN" b="1" dirty="0">
                <a:solidFill>
                  <a:srgbClr val="374154"/>
                </a:solidFill>
                <a:latin typeface="Futura Medium" panose="020B0602020204020303" pitchFamily="34" charset="-79"/>
                <a:ea typeface="+mj-ea"/>
                <a:cs typeface="Futura Medium" panose="020B0602020204020303" pitchFamily="34" charset="-79"/>
              </a:rPr>
              <a:t>14X</a:t>
            </a:r>
            <a:r>
              <a:rPr lang="zh-CN" altLang="en-US" b="1" dirty="0">
                <a:solidFill>
                  <a:srgbClr val="374154"/>
                </a:solidFill>
                <a:latin typeface="Futura Medium" panose="020B0602020204020303" pitchFamily="34" charset="-79"/>
                <a:ea typeface="+mj-ea"/>
                <a:cs typeface="Futura Medium" panose="020B0602020204020303" pitchFamily="34" charset="-79"/>
              </a:rPr>
              <a:t> </a:t>
            </a:r>
            <a:r>
              <a:rPr lang="en-US" altLang="zh-CN" b="1" dirty="0">
                <a:solidFill>
                  <a:srgbClr val="374154"/>
                </a:solidFill>
                <a:latin typeface="Futura Medium" panose="020B0602020204020303" pitchFamily="34" charset="-79"/>
                <a:ea typeface="+mj-ea"/>
                <a:cs typeface="Futura Medium" panose="020B0602020204020303" pitchFamily="34" charset="-79"/>
              </a:rPr>
              <a:t>Perf/W</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5" name="矩形 14">
            <a:extLst>
              <a:ext uri="{FF2B5EF4-FFF2-40B4-BE49-F238E27FC236}">
                <a16:creationId xmlns:a16="http://schemas.microsoft.com/office/drawing/2014/main" id="{A931518E-44D0-8B4E-A0D2-493DF2FC3C7D}"/>
              </a:ext>
            </a:extLst>
          </p:cNvPr>
          <p:cNvSpPr/>
          <p:nvPr/>
        </p:nvSpPr>
        <p:spPr>
          <a:xfrm>
            <a:off x="4086796" y="5619258"/>
            <a:ext cx="755336"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2020</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6" name="矩形 15">
            <a:extLst>
              <a:ext uri="{FF2B5EF4-FFF2-40B4-BE49-F238E27FC236}">
                <a16:creationId xmlns:a16="http://schemas.microsoft.com/office/drawing/2014/main" id="{E38B3D4F-3833-0649-9AE0-71EFB32EF572}"/>
              </a:ext>
            </a:extLst>
          </p:cNvPr>
          <p:cNvSpPr/>
          <p:nvPr/>
        </p:nvSpPr>
        <p:spPr>
          <a:xfrm>
            <a:off x="7368507" y="5616037"/>
            <a:ext cx="735971"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2021</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7" name="矩形 16">
            <a:extLst>
              <a:ext uri="{FF2B5EF4-FFF2-40B4-BE49-F238E27FC236}">
                <a16:creationId xmlns:a16="http://schemas.microsoft.com/office/drawing/2014/main" id="{46C8342F-7144-CF46-8323-B882E9CEF4CD}"/>
              </a:ext>
            </a:extLst>
          </p:cNvPr>
          <p:cNvSpPr/>
          <p:nvPr/>
        </p:nvSpPr>
        <p:spPr>
          <a:xfrm>
            <a:off x="9883485" y="5560731"/>
            <a:ext cx="933925" cy="459357"/>
          </a:xfrm>
          <a:prstGeom prst="rect">
            <a:avLst/>
          </a:prstGeom>
        </p:spPr>
        <p:txBody>
          <a:bodyPr wrap="squar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2023</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19" name="矩形 18">
            <a:extLst>
              <a:ext uri="{FF2B5EF4-FFF2-40B4-BE49-F238E27FC236}">
                <a16:creationId xmlns:a16="http://schemas.microsoft.com/office/drawing/2014/main" id="{7808BE84-B280-8D40-B37D-D07798FD4D6C}"/>
              </a:ext>
            </a:extLst>
          </p:cNvPr>
          <p:cNvSpPr/>
          <p:nvPr/>
        </p:nvSpPr>
        <p:spPr>
          <a:xfrm>
            <a:off x="688653" y="5619259"/>
            <a:ext cx="1291059"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2019.5.30</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20" name="矩形 19">
            <a:extLst>
              <a:ext uri="{FF2B5EF4-FFF2-40B4-BE49-F238E27FC236}">
                <a16:creationId xmlns:a16="http://schemas.microsoft.com/office/drawing/2014/main" id="{1FBFB12A-02E8-7D4D-AF11-3914803388D0}"/>
              </a:ext>
            </a:extLst>
          </p:cNvPr>
          <p:cNvSpPr/>
          <p:nvPr/>
        </p:nvSpPr>
        <p:spPr>
          <a:xfrm>
            <a:off x="1011018" y="4242780"/>
            <a:ext cx="646331" cy="729367"/>
          </a:xfrm>
          <a:prstGeom prst="rect">
            <a:avLst/>
          </a:prstGeom>
        </p:spPr>
        <p:txBody>
          <a:bodyPr wrap="none">
            <a:spAutoFit/>
          </a:bodyPr>
          <a:lstStyle/>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芯片</a:t>
            </a:r>
            <a:endParaRPr lang="en-US" altLang="zh-CN" b="1" dirty="0">
              <a:solidFill>
                <a:srgbClr val="374154"/>
              </a:solidFill>
              <a:latin typeface="Futura Medium" panose="020B0602020204020303" pitchFamily="34" charset="-79"/>
              <a:ea typeface="+mj-ea"/>
              <a:cs typeface="Futura Medium" panose="020B0602020204020303" pitchFamily="34" charset="-79"/>
            </a:endParaRPr>
          </a:p>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流片</a:t>
            </a:r>
          </a:p>
        </p:txBody>
      </p:sp>
      <p:sp>
        <p:nvSpPr>
          <p:cNvPr id="21" name="矩形 20">
            <a:extLst>
              <a:ext uri="{FF2B5EF4-FFF2-40B4-BE49-F238E27FC236}">
                <a16:creationId xmlns:a16="http://schemas.microsoft.com/office/drawing/2014/main" id="{B4B97792-9B85-A44C-B8FE-7A6F9DA9FECF}"/>
              </a:ext>
            </a:extLst>
          </p:cNvPr>
          <p:cNvSpPr/>
          <p:nvPr/>
        </p:nvSpPr>
        <p:spPr>
          <a:xfrm>
            <a:off x="2177112" y="5619258"/>
            <a:ext cx="1344792" cy="459357"/>
          </a:xfrm>
          <a:prstGeom prst="rect">
            <a:avLst/>
          </a:prstGeom>
        </p:spPr>
        <p:txBody>
          <a:bodyPr wrap="none">
            <a:spAutoFit/>
          </a:bodyPr>
          <a:lstStyle/>
          <a:p>
            <a:pPr algn="ctr">
              <a:lnSpc>
                <a:spcPct val="150000"/>
              </a:lnSpc>
            </a:pPr>
            <a:r>
              <a:rPr lang="en-US" altLang="zh-CN" b="1" dirty="0">
                <a:solidFill>
                  <a:srgbClr val="374154"/>
                </a:solidFill>
                <a:latin typeface="Futura Medium" panose="020B0602020204020303" pitchFamily="34" charset="-79"/>
                <a:ea typeface="+mj-ea"/>
                <a:cs typeface="Futura Medium" panose="020B0602020204020303" pitchFamily="34" charset="-79"/>
              </a:rPr>
              <a:t>2019.12.11</a:t>
            </a:r>
            <a:endParaRPr lang="zh-CN" altLang="en-US" b="1" dirty="0">
              <a:solidFill>
                <a:srgbClr val="374154"/>
              </a:solidFill>
              <a:latin typeface="Futura Medium" panose="020B0602020204020303" pitchFamily="34" charset="-79"/>
              <a:ea typeface="+mj-ea"/>
              <a:cs typeface="Futura Medium" panose="020B0602020204020303" pitchFamily="34" charset="-79"/>
            </a:endParaRPr>
          </a:p>
        </p:txBody>
      </p:sp>
      <p:sp>
        <p:nvSpPr>
          <p:cNvPr id="22" name="矩形 21">
            <a:extLst>
              <a:ext uri="{FF2B5EF4-FFF2-40B4-BE49-F238E27FC236}">
                <a16:creationId xmlns:a16="http://schemas.microsoft.com/office/drawing/2014/main" id="{86E1A5C2-0B5E-1B43-B083-AEA511C4EA00}"/>
              </a:ext>
            </a:extLst>
          </p:cNvPr>
          <p:cNvSpPr/>
          <p:nvPr/>
        </p:nvSpPr>
        <p:spPr>
          <a:xfrm>
            <a:off x="2540691" y="4242780"/>
            <a:ext cx="646331" cy="729367"/>
          </a:xfrm>
          <a:prstGeom prst="rect">
            <a:avLst/>
          </a:prstGeom>
        </p:spPr>
        <p:txBody>
          <a:bodyPr wrap="none">
            <a:spAutoFit/>
          </a:bodyPr>
          <a:lstStyle/>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产品</a:t>
            </a:r>
            <a:endParaRPr lang="en-US" altLang="zh-CN" b="1" dirty="0">
              <a:solidFill>
                <a:srgbClr val="374154"/>
              </a:solidFill>
              <a:latin typeface="Futura Medium" panose="020B0602020204020303" pitchFamily="34" charset="-79"/>
              <a:ea typeface="+mj-ea"/>
              <a:cs typeface="Futura Medium" panose="020B0602020204020303" pitchFamily="34" charset="-79"/>
            </a:endParaRPr>
          </a:p>
          <a:p>
            <a:pPr algn="ctr">
              <a:lnSpc>
                <a:spcPct val="120000"/>
              </a:lnSpc>
            </a:pPr>
            <a:r>
              <a:rPr lang="zh-CN" altLang="en-US" b="1" dirty="0">
                <a:solidFill>
                  <a:srgbClr val="374154"/>
                </a:solidFill>
                <a:latin typeface="Futura Medium" panose="020B0602020204020303" pitchFamily="34" charset="-79"/>
                <a:ea typeface="+mj-ea"/>
                <a:cs typeface="Futura Medium" panose="020B0602020204020303" pitchFamily="34" charset="-79"/>
              </a:rPr>
              <a:t>发布</a:t>
            </a:r>
          </a:p>
        </p:txBody>
      </p:sp>
      <p:pic>
        <p:nvPicPr>
          <p:cNvPr id="23" name="图片 22">
            <a:extLst>
              <a:ext uri="{FF2B5EF4-FFF2-40B4-BE49-F238E27FC236}">
                <a16:creationId xmlns:a16="http://schemas.microsoft.com/office/drawing/2014/main" id="{D3EAE659-285E-E34F-9F93-782252AC05C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240170" y="1412776"/>
            <a:ext cx="2498171" cy="2505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图片 25">
            <a:extLst>
              <a:ext uri="{FF2B5EF4-FFF2-40B4-BE49-F238E27FC236}">
                <a16:creationId xmlns:a16="http://schemas.microsoft.com/office/drawing/2014/main" id="{85ABA9B0-45EB-0846-9838-6A99DC62F32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6617117" y="1434415"/>
            <a:ext cx="2505600" cy="2471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椭圆 26">
            <a:extLst>
              <a:ext uri="{FF2B5EF4-FFF2-40B4-BE49-F238E27FC236}">
                <a16:creationId xmlns:a16="http://schemas.microsoft.com/office/drawing/2014/main" id="{478CDE39-1638-0140-9D7F-3D10332C4123}"/>
              </a:ext>
            </a:extLst>
          </p:cNvPr>
          <p:cNvSpPr/>
          <p:nvPr/>
        </p:nvSpPr>
        <p:spPr bwMode="auto">
          <a:xfrm>
            <a:off x="1122839"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8" name="椭圆 27">
            <a:extLst>
              <a:ext uri="{FF2B5EF4-FFF2-40B4-BE49-F238E27FC236}">
                <a16:creationId xmlns:a16="http://schemas.microsoft.com/office/drawing/2014/main" id="{74DAF04D-63E3-DB4A-A296-631AC2FF2BD9}"/>
              </a:ext>
            </a:extLst>
          </p:cNvPr>
          <p:cNvSpPr/>
          <p:nvPr/>
        </p:nvSpPr>
        <p:spPr bwMode="auto">
          <a:xfrm>
            <a:off x="2836876"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9" name="椭圆 28">
            <a:extLst>
              <a:ext uri="{FF2B5EF4-FFF2-40B4-BE49-F238E27FC236}">
                <a16:creationId xmlns:a16="http://schemas.microsoft.com/office/drawing/2014/main" id="{DDECA720-7AB0-2842-A97F-C2D18CCD9879}"/>
              </a:ext>
            </a:extLst>
          </p:cNvPr>
          <p:cNvSpPr/>
          <p:nvPr/>
        </p:nvSpPr>
        <p:spPr bwMode="auto">
          <a:xfrm>
            <a:off x="4349044"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0" name="椭圆 29">
            <a:extLst>
              <a:ext uri="{FF2B5EF4-FFF2-40B4-BE49-F238E27FC236}">
                <a16:creationId xmlns:a16="http://schemas.microsoft.com/office/drawing/2014/main" id="{B7330DE4-0599-7C42-A8BB-607B4FFD2669}"/>
              </a:ext>
            </a:extLst>
          </p:cNvPr>
          <p:cNvSpPr/>
          <p:nvPr/>
        </p:nvSpPr>
        <p:spPr bwMode="auto">
          <a:xfrm>
            <a:off x="7524475"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1" name="椭圆 30">
            <a:extLst>
              <a:ext uri="{FF2B5EF4-FFF2-40B4-BE49-F238E27FC236}">
                <a16:creationId xmlns:a16="http://schemas.microsoft.com/office/drawing/2014/main" id="{E9E14D81-5F65-484B-9979-4D3A447DCE84}"/>
              </a:ext>
            </a:extLst>
          </p:cNvPr>
          <p:cNvSpPr/>
          <p:nvPr/>
        </p:nvSpPr>
        <p:spPr bwMode="auto">
          <a:xfrm>
            <a:off x="10232606" y="5200365"/>
            <a:ext cx="302187" cy="302187"/>
          </a:xfrm>
          <a:prstGeom prst="ellipse">
            <a:avLst/>
          </a:prstGeom>
          <a:solidFill>
            <a:schemeClr val="bg1"/>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045463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D9BDA2E-8E39-424F-ACFB-B176DB63AC2B}"/>
              </a:ext>
            </a:extLst>
          </p:cNvPr>
          <p:cNvSpPr>
            <a:spLocks noGrp="1"/>
          </p:cNvSpPr>
          <p:nvPr>
            <p:ph type="title"/>
          </p:nvPr>
        </p:nvSpPr>
        <p:spPr/>
        <p:txBody>
          <a:bodyPr/>
          <a:lstStyle/>
          <a:p>
            <a:r>
              <a:rPr lang="en-US" altLang="zh-CN" dirty="0"/>
              <a:t>2</a:t>
            </a:r>
            <a:r>
              <a:rPr lang="zh-CN" altLang="en-US" dirty="0"/>
              <a:t>代芯片</a:t>
            </a:r>
          </a:p>
        </p:txBody>
      </p:sp>
      <p:pic>
        <p:nvPicPr>
          <p:cNvPr id="7" name="图片 6">
            <a:extLst>
              <a:ext uri="{FF2B5EF4-FFF2-40B4-BE49-F238E27FC236}">
                <a16:creationId xmlns:a16="http://schemas.microsoft.com/office/drawing/2014/main" id="{C3BE77B7-CD7B-5747-9512-39EFCE002A1B}"/>
              </a:ext>
            </a:extLst>
          </p:cNvPr>
          <p:cNvPicPr>
            <a:picLocks noChangeAspect="1"/>
          </p:cNvPicPr>
          <p:nvPr/>
        </p:nvPicPr>
        <p:blipFill>
          <a:blip r:embed="rId2"/>
          <a:stretch>
            <a:fillRect/>
          </a:stretch>
        </p:blipFill>
        <p:spPr>
          <a:xfrm>
            <a:off x="819294" y="1327962"/>
            <a:ext cx="10558173" cy="4968552"/>
          </a:xfrm>
          <a:prstGeom prst="roundRect">
            <a:avLst>
              <a:gd name="adj" fmla="val 8358"/>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213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5FD755-FA66-5248-8E4B-791E7AC7B115}"/>
              </a:ext>
            </a:extLst>
          </p:cNvPr>
          <p:cNvSpPr>
            <a:spLocks noGrp="1"/>
          </p:cNvSpPr>
          <p:nvPr>
            <p:ph sz="half" idx="1"/>
          </p:nvPr>
        </p:nvSpPr>
        <p:spPr/>
        <p:txBody>
          <a:bodyPr/>
          <a:lstStyle/>
          <a:p>
            <a:pPr marL="0" indent="0" algn="ctr">
              <a:buNone/>
            </a:pPr>
            <a:r>
              <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rPr>
              <a:t>2.</a:t>
            </a:r>
            <a:r>
              <a:rPr lang="zh-CN" altLang="en-US" sz="9600" b="1" dirty="0">
                <a:latin typeface="Futura Medium" panose="020B0602020204020303" pitchFamily="34" charset="-79"/>
                <a:ea typeface="Microsoft YaHei" panose="020B0503020204020204" pitchFamily="34" charset="-122"/>
                <a:cs typeface="Futura Medium" panose="020B0602020204020303" pitchFamily="34" charset="-79"/>
              </a:rPr>
              <a:t> 燧原产品形态</a:t>
            </a:r>
            <a:endParaRPr lang="en-US" altLang="zh-CN" sz="9600" b="1" dirty="0">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44707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39727</TotalTime>
  <Words>1019</Words>
  <Application>Microsoft Macintosh PowerPoint</Application>
  <PresentationFormat>自定义</PresentationFormat>
  <Paragraphs>233</Paragraphs>
  <Slides>28</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28</vt:i4>
      </vt:variant>
    </vt:vector>
  </HeadingPairs>
  <TitlesOfParts>
    <vt:vector size="46" baseType="lpstr">
      <vt:lpstr>黑体</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目录 Context</vt:lpstr>
      <vt:lpstr>PowerPoint 演示文稿</vt:lpstr>
      <vt:lpstr>燧原科技：2021年初完成18亿融资，累积融资超30亿</vt:lpstr>
      <vt:lpstr>燧原科技：2021年初完成18亿融资，累积融资超30亿</vt:lpstr>
      <vt:lpstr>2代芯片</vt:lpstr>
      <vt:lpstr>PowerPoint 演示文稿</vt:lpstr>
      <vt:lpstr>云端AI产品路线图</vt:lpstr>
      <vt:lpstr>产品矩阵</vt:lpstr>
      <vt:lpstr>i20 云端推理产品</vt:lpstr>
      <vt:lpstr>T20 云端训练产品</vt:lpstr>
      <vt:lpstr>PowerPoint 演示文稿</vt:lpstr>
      <vt:lpstr>DTU 1.0 封装</vt:lpstr>
      <vt:lpstr>DTU 1.0 SOC</vt:lpstr>
      <vt:lpstr>GCU-CARE 1.0</vt:lpstr>
      <vt:lpstr>GCU-CARE 1.0</vt:lpstr>
      <vt:lpstr>32 Kernels for 1024-bit General Vector</vt:lpstr>
      <vt:lpstr>32/64/128 Kernels for Vector MAC</vt:lpstr>
      <vt:lpstr>Vector Sum and Vector Pooling</vt:lpstr>
      <vt:lpstr>256 Kernels for Conv Operations</vt:lpstr>
      <vt:lpstr>256 Kernels for GEMM Operations</vt:lpstr>
      <vt:lpstr>邃思2.0芯片: 基于12nm的全新GCU架构</vt:lpstr>
      <vt:lpstr>PowerPoint 演示文稿</vt:lpstr>
      <vt:lpstr>思考</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7241</cp:revision>
  <dcterms:created xsi:type="dcterms:W3CDTF">2015-01-14T10:38:57Z</dcterms:created>
  <dcterms:modified xsi:type="dcterms:W3CDTF">2023-07-01T04:10:07Z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